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3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2" r:id="rId4"/>
    <p:sldMasterId id="2147483672" r:id="rId5"/>
    <p:sldMasterId id="2147483684" r:id="rId6"/>
    <p:sldMasterId id="2147483744" r:id="rId7"/>
  </p:sldMasterIdLst>
  <p:notesMasterIdLst>
    <p:notesMasterId r:id="rId45"/>
  </p:notesMasterIdLst>
  <p:sldIdLst>
    <p:sldId id="263" r:id="rId8"/>
    <p:sldId id="339" r:id="rId9"/>
    <p:sldId id="340" r:id="rId10"/>
    <p:sldId id="338" r:id="rId11"/>
    <p:sldId id="323" r:id="rId12"/>
    <p:sldId id="266" r:id="rId13"/>
    <p:sldId id="276" r:id="rId14"/>
    <p:sldId id="269" r:id="rId15"/>
    <p:sldId id="270" r:id="rId16"/>
    <p:sldId id="271" r:id="rId17"/>
    <p:sldId id="272" r:id="rId18"/>
    <p:sldId id="273" r:id="rId19"/>
    <p:sldId id="335" r:id="rId20"/>
    <p:sldId id="336" r:id="rId21"/>
    <p:sldId id="277" r:id="rId22"/>
    <p:sldId id="278" r:id="rId23"/>
    <p:sldId id="337" r:id="rId24"/>
    <p:sldId id="280" r:id="rId25"/>
    <p:sldId id="281" r:id="rId26"/>
    <p:sldId id="282" r:id="rId27"/>
    <p:sldId id="283" r:id="rId28"/>
    <p:sldId id="284" r:id="rId29"/>
    <p:sldId id="285" r:id="rId30"/>
    <p:sldId id="324" r:id="rId31"/>
    <p:sldId id="327" r:id="rId32"/>
    <p:sldId id="328" r:id="rId33"/>
    <p:sldId id="329" r:id="rId34"/>
    <p:sldId id="333" r:id="rId35"/>
    <p:sldId id="334" r:id="rId36"/>
    <p:sldId id="330" r:id="rId37"/>
    <p:sldId id="325" r:id="rId38"/>
    <p:sldId id="405" r:id="rId39"/>
    <p:sldId id="404" r:id="rId40"/>
    <p:sldId id="319" r:id="rId41"/>
    <p:sldId id="290" r:id="rId42"/>
    <p:sldId id="258" r:id="rId43"/>
    <p:sldId id="321" r:id="rId4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E7CE0F1D-7B94-C977-1FD0-B1F7472167D7}" name="Figgins, Morgan" initials="MF" userId="S::B2GQD@agfirst.net::c1f15f65-ae63-41b2-80e3-af26379ff4c8" providerId="AD"/>
  <p188:author id="{F07F92E2-4847-B8FC-9AA8-8F42D7064323}" name="Rohrer, Johanna" initials="JR" userId="S::B2VEO@agfirst.net::8088c42d-b81c-4b3a-8e9b-38dd1b3a8383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055"/>
    <a:srgbClr val="519136"/>
    <a:srgbClr val="1A97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9DE5C4E-20A5-C997-F9D0-E71B7CED7F9B}" v="185" dt="2026-01-14T18:28:25.554"/>
    <p1510:client id="{AB033E9A-DFD8-1EEC-17F1-D142B4B595FC}" v="1" dt="2026-01-14T18:44:56.065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slide" Target="slides/slide19.xml"/><Relationship Id="rId39" Type="http://schemas.openxmlformats.org/officeDocument/2006/relationships/slide" Target="slides/slide32.xml"/><Relationship Id="rId21" Type="http://schemas.openxmlformats.org/officeDocument/2006/relationships/slide" Target="slides/slide14.xml"/><Relationship Id="rId34" Type="http://schemas.openxmlformats.org/officeDocument/2006/relationships/slide" Target="slides/slide27.xml"/><Relationship Id="rId42" Type="http://schemas.openxmlformats.org/officeDocument/2006/relationships/slide" Target="slides/slide35.xml"/><Relationship Id="rId47" Type="http://schemas.openxmlformats.org/officeDocument/2006/relationships/viewProps" Target="viewProps.xml"/><Relationship Id="rId50" Type="http://schemas.microsoft.com/office/2016/11/relationships/changesInfo" Target="changesInfos/changesInfo1.xml"/><Relationship Id="rId7" Type="http://schemas.openxmlformats.org/officeDocument/2006/relationships/slideMaster" Target="slideMasters/slideMaster4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9" Type="http://schemas.openxmlformats.org/officeDocument/2006/relationships/slide" Target="slides/slide22.xml"/><Relationship Id="rId11" Type="http://schemas.openxmlformats.org/officeDocument/2006/relationships/slide" Target="slides/slide4.xml"/><Relationship Id="rId24" Type="http://schemas.openxmlformats.org/officeDocument/2006/relationships/slide" Target="slides/slide17.xml"/><Relationship Id="rId32" Type="http://schemas.openxmlformats.org/officeDocument/2006/relationships/slide" Target="slides/slide25.xml"/><Relationship Id="rId37" Type="http://schemas.openxmlformats.org/officeDocument/2006/relationships/slide" Target="slides/slide30.xml"/><Relationship Id="rId40" Type="http://schemas.openxmlformats.org/officeDocument/2006/relationships/slide" Target="slides/slide33.xml"/><Relationship Id="rId45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slide" Target="slides/slide16.xml"/><Relationship Id="rId28" Type="http://schemas.openxmlformats.org/officeDocument/2006/relationships/slide" Target="slides/slide21.xml"/><Relationship Id="rId36" Type="http://schemas.openxmlformats.org/officeDocument/2006/relationships/slide" Target="slides/slide29.xml"/><Relationship Id="rId49" Type="http://schemas.openxmlformats.org/officeDocument/2006/relationships/tableStyles" Target="tableStyles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31" Type="http://schemas.openxmlformats.org/officeDocument/2006/relationships/slide" Target="slides/slide24.xml"/><Relationship Id="rId44" Type="http://schemas.openxmlformats.org/officeDocument/2006/relationships/slide" Target="slides/slide37.xml"/><Relationship Id="rId52" Type="http://schemas.microsoft.com/office/2018/10/relationships/authors" Target="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slide" Target="slides/slide15.xml"/><Relationship Id="rId27" Type="http://schemas.openxmlformats.org/officeDocument/2006/relationships/slide" Target="slides/slide20.xml"/><Relationship Id="rId30" Type="http://schemas.openxmlformats.org/officeDocument/2006/relationships/slide" Target="slides/slide23.xml"/><Relationship Id="rId35" Type="http://schemas.openxmlformats.org/officeDocument/2006/relationships/slide" Target="slides/slide28.xml"/><Relationship Id="rId43" Type="http://schemas.openxmlformats.org/officeDocument/2006/relationships/slide" Target="slides/slide36.xml"/><Relationship Id="rId48" Type="http://schemas.openxmlformats.org/officeDocument/2006/relationships/theme" Target="theme/theme1.xml"/><Relationship Id="rId8" Type="http://schemas.openxmlformats.org/officeDocument/2006/relationships/slide" Target="slides/slide1.xml"/><Relationship Id="rId51" Type="http://schemas.microsoft.com/office/2015/10/relationships/revisionInfo" Target="revisionInfo.xml"/><Relationship Id="rId3" Type="http://schemas.openxmlformats.org/officeDocument/2006/relationships/customXml" Target="../customXml/item3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slide" Target="slides/slide18.xml"/><Relationship Id="rId33" Type="http://schemas.openxmlformats.org/officeDocument/2006/relationships/slide" Target="slides/slide26.xml"/><Relationship Id="rId38" Type="http://schemas.openxmlformats.org/officeDocument/2006/relationships/slide" Target="slides/slide31.xml"/><Relationship Id="rId46" Type="http://schemas.openxmlformats.org/officeDocument/2006/relationships/presProps" Target="presProps.xml"/><Relationship Id="rId20" Type="http://schemas.openxmlformats.org/officeDocument/2006/relationships/slide" Target="slides/slide13.xml"/><Relationship Id="rId41" Type="http://schemas.openxmlformats.org/officeDocument/2006/relationships/slide" Target="slides/slide34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Rohrer, Johanna" userId="S::b2veo@agfirst.net::8088c42d-b81c-4b3a-8e9b-38dd1b3a8383" providerId="AD" clId="Web-{AB033E9A-DFD8-1EEC-17F1-D142B4B595FC}"/>
    <pc:docChg chg="addSld">
      <pc:chgData name="Rohrer, Johanna" userId="S::b2veo@agfirst.net::8088c42d-b81c-4b3a-8e9b-38dd1b3a8383" providerId="AD" clId="Web-{AB033E9A-DFD8-1EEC-17F1-D142B4B595FC}" dt="2026-01-14T18:44:56.065" v="0"/>
      <pc:docMkLst>
        <pc:docMk/>
      </pc:docMkLst>
      <pc:sldChg chg="add">
        <pc:chgData name="Rohrer, Johanna" userId="S::b2veo@agfirst.net::8088c42d-b81c-4b3a-8e9b-38dd1b3a8383" providerId="AD" clId="Web-{AB033E9A-DFD8-1EEC-17F1-D142B4B595FC}" dt="2026-01-14T18:44:56.065" v="0"/>
        <pc:sldMkLst>
          <pc:docMk/>
          <pc:sldMk cId="1440918503" sldId="405"/>
        </pc:sldMkLst>
      </pc:sldChg>
    </pc:docChg>
  </pc:docChgLst>
  <pc:docChgLst>
    <pc:chgData name="Rohrer, Johanna" userId="S::b2veo@agfirst.net::8088c42d-b81c-4b3a-8e9b-38dd1b3a8383" providerId="AD" clId="Web-{39DE5C4E-20A5-C997-F9D0-E71B7CED7F9B}"/>
    <pc:docChg chg="addSld delSld modSld sldOrd">
      <pc:chgData name="Rohrer, Johanna" userId="S::b2veo@agfirst.net::8088c42d-b81c-4b3a-8e9b-38dd1b3a8383" providerId="AD" clId="Web-{39DE5C4E-20A5-C997-F9D0-E71B7CED7F9B}" dt="2026-01-14T18:17:41.879" v="174" actId="20577"/>
      <pc:docMkLst>
        <pc:docMk/>
      </pc:docMkLst>
      <pc:sldChg chg="modSp add">
        <pc:chgData name="Rohrer, Johanna" userId="S::b2veo@agfirst.net::8088c42d-b81c-4b3a-8e9b-38dd1b3a8383" providerId="AD" clId="Web-{39DE5C4E-20A5-C997-F9D0-E71B7CED7F9B}" dt="2026-01-14T18:12:19.675" v="86" actId="20577"/>
        <pc:sldMkLst>
          <pc:docMk/>
          <pc:sldMk cId="4168153571" sldId="258"/>
        </pc:sldMkLst>
        <pc:spChg chg="mod">
          <ac:chgData name="Rohrer, Johanna" userId="S::b2veo@agfirst.net::8088c42d-b81c-4b3a-8e9b-38dd1b3a8383" providerId="AD" clId="Web-{39DE5C4E-20A5-C997-F9D0-E71B7CED7F9B}" dt="2026-01-14T18:12:19.675" v="86" actId="20577"/>
          <ac:spMkLst>
            <pc:docMk/>
            <pc:sldMk cId="4168153571" sldId="258"/>
            <ac:spMk id="5" creationId="{7EF1634F-FDC6-B0B3-48AC-6516ACAE91EC}"/>
          </ac:spMkLst>
        </pc:spChg>
      </pc:sldChg>
      <pc:sldChg chg="del">
        <pc:chgData name="Rohrer, Johanna" userId="S::b2veo@agfirst.net::8088c42d-b81c-4b3a-8e9b-38dd1b3a8383" providerId="AD" clId="Web-{39DE5C4E-20A5-C997-F9D0-E71B7CED7F9B}" dt="2026-01-14T18:02:59.360" v="0"/>
        <pc:sldMkLst>
          <pc:docMk/>
          <pc:sldMk cId="1061862169" sldId="259"/>
        </pc:sldMkLst>
      </pc:sldChg>
      <pc:sldChg chg="modSp">
        <pc:chgData name="Rohrer, Johanna" userId="S::b2veo@agfirst.net::8088c42d-b81c-4b3a-8e9b-38dd1b3a8383" providerId="AD" clId="Web-{39DE5C4E-20A5-C997-F9D0-E71B7CED7F9B}" dt="2026-01-14T18:17:41.879" v="174" actId="20577"/>
        <pc:sldMkLst>
          <pc:docMk/>
          <pc:sldMk cId="1451551358" sldId="263"/>
        </pc:sldMkLst>
        <pc:spChg chg="mod">
          <ac:chgData name="Rohrer, Johanna" userId="S::b2veo@agfirst.net::8088c42d-b81c-4b3a-8e9b-38dd1b3a8383" providerId="AD" clId="Web-{39DE5C4E-20A5-C997-F9D0-E71B7CED7F9B}" dt="2026-01-14T18:17:22.582" v="169" actId="20577"/>
          <ac:spMkLst>
            <pc:docMk/>
            <pc:sldMk cId="1451551358" sldId="263"/>
            <ac:spMk id="5" creationId="{69DB407D-007A-F198-2540-83CFFC24B1CF}"/>
          </ac:spMkLst>
        </pc:spChg>
        <pc:spChg chg="mod">
          <ac:chgData name="Rohrer, Johanna" userId="S::b2veo@agfirst.net::8088c42d-b81c-4b3a-8e9b-38dd1b3a8383" providerId="AD" clId="Web-{39DE5C4E-20A5-C997-F9D0-E71B7CED7F9B}" dt="2026-01-14T18:17:41.879" v="174" actId="20577"/>
          <ac:spMkLst>
            <pc:docMk/>
            <pc:sldMk cId="1451551358" sldId="263"/>
            <ac:spMk id="6" creationId="{F4632906-07A4-3911-39A0-2D887E4531F6}"/>
          </ac:spMkLst>
        </pc:spChg>
      </pc:sldChg>
      <pc:sldChg chg="modSp add">
        <pc:chgData name="Rohrer, Johanna" userId="S::b2veo@agfirst.net::8088c42d-b81c-4b3a-8e9b-38dd1b3a8383" providerId="AD" clId="Web-{39DE5C4E-20A5-C997-F9D0-E71B7CED7F9B}" dt="2026-01-14T18:16:31.020" v="153" actId="20577"/>
        <pc:sldMkLst>
          <pc:docMk/>
          <pc:sldMk cId="420817813" sldId="290"/>
        </pc:sldMkLst>
        <pc:spChg chg="mod">
          <ac:chgData name="Rohrer, Johanna" userId="S::b2veo@agfirst.net::8088c42d-b81c-4b3a-8e9b-38dd1b3a8383" providerId="AD" clId="Web-{39DE5C4E-20A5-C997-F9D0-E71B7CED7F9B}" dt="2026-01-14T18:16:31.020" v="153" actId="20577"/>
          <ac:spMkLst>
            <pc:docMk/>
            <pc:sldMk cId="420817813" sldId="290"/>
            <ac:spMk id="3" creationId="{7E378669-5C5B-49E6-6B37-50D8C6A37919}"/>
          </ac:spMkLst>
        </pc:spChg>
      </pc:sldChg>
      <pc:sldChg chg="add del">
        <pc:chgData name="Rohrer, Johanna" userId="S::b2veo@agfirst.net::8088c42d-b81c-4b3a-8e9b-38dd1b3a8383" providerId="AD" clId="Web-{39DE5C4E-20A5-C997-F9D0-E71B7CED7F9B}" dt="2026-01-14T18:09:35.440" v="81"/>
        <pc:sldMkLst>
          <pc:docMk/>
          <pc:sldMk cId="2907932493" sldId="297"/>
        </pc:sldMkLst>
      </pc:sldChg>
      <pc:sldChg chg="add">
        <pc:chgData name="Rohrer, Johanna" userId="S::b2veo@agfirst.net::8088c42d-b81c-4b3a-8e9b-38dd1b3a8383" providerId="AD" clId="Web-{39DE5C4E-20A5-C997-F9D0-E71B7CED7F9B}" dt="2026-01-14T18:09:13.034" v="79"/>
        <pc:sldMkLst>
          <pc:docMk/>
          <pc:sldMk cId="3164177544" sldId="319"/>
        </pc:sldMkLst>
      </pc:sldChg>
      <pc:sldChg chg="del">
        <pc:chgData name="Rohrer, Johanna" userId="S::b2veo@agfirst.net::8088c42d-b81c-4b3a-8e9b-38dd1b3a8383" providerId="AD" clId="Web-{39DE5C4E-20A5-C997-F9D0-E71B7CED7F9B}" dt="2026-01-14T18:02:59.375" v="1"/>
        <pc:sldMkLst>
          <pc:docMk/>
          <pc:sldMk cId="1897521147" sldId="320"/>
        </pc:sldMkLst>
      </pc:sldChg>
      <pc:sldChg chg="modSp add del">
        <pc:chgData name="Rohrer, Johanna" userId="S::b2veo@agfirst.net::8088c42d-b81c-4b3a-8e9b-38dd1b3a8383" providerId="AD" clId="Web-{39DE5C4E-20A5-C997-F9D0-E71B7CED7F9B}" dt="2026-01-14T18:16:31.520" v="154"/>
        <pc:sldMkLst>
          <pc:docMk/>
          <pc:sldMk cId="3987770544" sldId="320"/>
        </pc:sldMkLst>
        <pc:spChg chg="mod">
          <ac:chgData name="Rohrer, Johanna" userId="S::b2veo@agfirst.net::8088c42d-b81c-4b3a-8e9b-38dd1b3a8383" providerId="AD" clId="Web-{39DE5C4E-20A5-C997-F9D0-E71B7CED7F9B}" dt="2026-01-14T18:13:21.394" v="92" actId="20577"/>
          <ac:spMkLst>
            <pc:docMk/>
            <pc:sldMk cId="3987770544" sldId="320"/>
            <ac:spMk id="3" creationId="{9B6419D7-4304-3A7B-093B-92EDD9A0D211}"/>
          </ac:spMkLst>
        </pc:spChg>
      </pc:sldChg>
      <pc:sldChg chg="add">
        <pc:chgData name="Rohrer, Johanna" userId="S::b2veo@agfirst.net::8088c42d-b81c-4b3a-8e9b-38dd1b3a8383" providerId="AD" clId="Web-{39DE5C4E-20A5-C997-F9D0-E71B7CED7F9B}" dt="2026-01-14T18:12:38.988" v="87"/>
        <pc:sldMkLst>
          <pc:docMk/>
          <pc:sldMk cId="2088537621" sldId="321"/>
        </pc:sldMkLst>
      </pc:sldChg>
      <pc:sldChg chg="del">
        <pc:chgData name="Rohrer, Johanna" userId="S::b2veo@agfirst.net::8088c42d-b81c-4b3a-8e9b-38dd1b3a8383" providerId="AD" clId="Web-{39DE5C4E-20A5-C997-F9D0-E71B7CED7F9B}" dt="2026-01-14T18:04:27.329" v="6"/>
        <pc:sldMkLst>
          <pc:docMk/>
          <pc:sldMk cId="2637117425" sldId="322"/>
        </pc:sldMkLst>
      </pc:sldChg>
      <pc:sldChg chg="ord">
        <pc:chgData name="Rohrer, Johanna" userId="S::b2veo@agfirst.net::8088c42d-b81c-4b3a-8e9b-38dd1b3a8383" providerId="AD" clId="Web-{39DE5C4E-20A5-C997-F9D0-E71B7CED7F9B}" dt="2026-01-14T18:09:35.425" v="80"/>
        <pc:sldMkLst>
          <pc:docMk/>
          <pc:sldMk cId="3920681004" sldId="325"/>
        </pc:sldMkLst>
      </pc:sldChg>
      <pc:sldChg chg="del">
        <pc:chgData name="Rohrer, Johanna" userId="S::b2veo@agfirst.net::8088c42d-b81c-4b3a-8e9b-38dd1b3a8383" providerId="AD" clId="Web-{39DE5C4E-20A5-C997-F9D0-E71B7CED7F9B}" dt="2026-01-14T18:13:00.925" v="88"/>
        <pc:sldMkLst>
          <pc:docMk/>
          <pc:sldMk cId="1440918503" sldId="326"/>
        </pc:sldMkLst>
      </pc:sldChg>
      <pc:sldChg chg="addSp delSp modSp">
        <pc:chgData name="Rohrer, Johanna" userId="S::b2veo@agfirst.net::8088c42d-b81c-4b3a-8e9b-38dd1b3a8383" providerId="AD" clId="Web-{39DE5C4E-20A5-C997-F9D0-E71B7CED7F9B}" dt="2026-01-14T18:08:53.378" v="76"/>
        <pc:sldMkLst>
          <pc:docMk/>
          <pc:sldMk cId="3611554224" sldId="330"/>
        </pc:sldMkLst>
        <pc:spChg chg="add del mod">
          <ac:chgData name="Rohrer, Johanna" userId="S::b2veo@agfirst.net::8088c42d-b81c-4b3a-8e9b-38dd1b3a8383" providerId="AD" clId="Web-{39DE5C4E-20A5-C997-F9D0-E71B7CED7F9B}" dt="2026-01-14T18:08:38.268" v="72"/>
          <ac:spMkLst>
            <pc:docMk/>
            <pc:sldMk cId="3611554224" sldId="330"/>
            <ac:spMk id="2" creationId="{1397B2EC-C36C-6CBA-39C5-506E150B91A8}"/>
          </ac:spMkLst>
        </pc:spChg>
        <pc:spChg chg="add del mod">
          <ac:chgData name="Rohrer, Johanna" userId="S::b2veo@agfirst.net::8088c42d-b81c-4b3a-8e9b-38dd1b3a8383" providerId="AD" clId="Web-{39DE5C4E-20A5-C997-F9D0-E71B7CED7F9B}" dt="2026-01-14T18:08:53.378" v="76"/>
          <ac:spMkLst>
            <pc:docMk/>
            <pc:sldMk cId="3611554224" sldId="330"/>
            <ac:spMk id="4" creationId="{8FCBB026-2B5B-9863-2E22-AC3A3785A815}"/>
          </ac:spMkLst>
        </pc:spChg>
      </pc:sldChg>
      <pc:sldChg chg="add del ord">
        <pc:chgData name="Rohrer, Johanna" userId="S::b2veo@agfirst.net::8088c42d-b81c-4b3a-8e9b-38dd1b3a8383" providerId="AD" clId="Web-{39DE5C4E-20A5-C997-F9D0-E71B7CED7F9B}" dt="2026-01-14T18:04:27.298" v="5"/>
        <pc:sldMkLst>
          <pc:docMk/>
          <pc:sldMk cId="2360328257" sldId="338"/>
        </pc:sldMkLst>
      </pc:sldChg>
      <pc:sldChg chg="modSp new mod modClrScheme chgLayout">
        <pc:chgData name="Rohrer, Johanna" userId="S::b2veo@agfirst.net::8088c42d-b81c-4b3a-8e9b-38dd1b3a8383" providerId="AD" clId="Web-{39DE5C4E-20A5-C997-F9D0-E71B7CED7F9B}" dt="2026-01-14T18:07:48.159" v="68" actId="20577"/>
        <pc:sldMkLst>
          <pc:docMk/>
          <pc:sldMk cId="224459213" sldId="339"/>
        </pc:sldMkLst>
        <pc:spChg chg="mod ord">
          <ac:chgData name="Rohrer, Johanna" userId="S::b2veo@agfirst.net::8088c42d-b81c-4b3a-8e9b-38dd1b3a8383" providerId="AD" clId="Web-{39DE5C4E-20A5-C997-F9D0-E71B7CED7F9B}" dt="2026-01-14T18:07:17.299" v="66" actId="20577"/>
          <ac:spMkLst>
            <pc:docMk/>
            <pc:sldMk cId="224459213" sldId="339"/>
            <ac:spMk id="2" creationId="{09F72421-FE99-0193-A92E-53D565380FC1}"/>
          </ac:spMkLst>
        </pc:spChg>
        <pc:spChg chg="mod ord">
          <ac:chgData name="Rohrer, Johanna" userId="S::b2veo@agfirst.net::8088c42d-b81c-4b3a-8e9b-38dd1b3a8383" providerId="AD" clId="Web-{39DE5C4E-20A5-C997-F9D0-E71B7CED7F9B}" dt="2026-01-14T18:07:48.159" v="68" actId="20577"/>
          <ac:spMkLst>
            <pc:docMk/>
            <pc:sldMk cId="224459213" sldId="339"/>
            <ac:spMk id="3" creationId="{D32B4854-9F44-EFF3-1DD4-F6C1E198DCB9}"/>
          </ac:spMkLst>
        </pc:spChg>
      </pc:sldChg>
      <pc:sldChg chg="modSp new mod modClrScheme chgLayout">
        <pc:chgData name="Rohrer, Johanna" userId="S::b2veo@agfirst.net::8088c42d-b81c-4b3a-8e9b-38dd1b3a8383" providerId="AD" clId="Web-{39DE5C4E-20A5-C997-F9D0-E71B7CED7F9B}" dt="2026-01-14T18:05:50.892" v="33" actId="20577"/>
        <pc:sldMkLst>
          <pc:docMk/>
          <pc:sldMk cId="281930354" sldId="340"/>
        </pc:sldMkLst>
        <pc:spChg chg="mod ord">
          <ac:chgData name="Rohrer, Johanna" userId="S::b2veo@agfirst.net::8088c42d-b81c-4b3a-8e9b-38dd1b3a8383" providerId="AD" clId="Web-{39DE5C4E-20A5-C997-F9D0-E71B7CED7F9B}" dt="2026-01-14T18:05:47.673" v="27" actId="20577"/>
          <ac:spMkLst>
            <pc:docMk/>
            <pc:sldMk cId="281930354" sldId="340"/>
            <ac:spMk id="2" creationId="{367C0BDD-E793-CD82-5BE3-AAE3A9E95086}"/>
          </ac:spMkLst>
        </pc:spChg>
        <pc:spChg chg="mod ord">
          <ac:chgData name="Rohrer, Johanna" userId="S::b2veo@agfirst.net::8088c42d-b81c-4b3a-8e9b-38dd1b3a8383" providerId="AD" clId="Web-{39DE5C4E-20A5-C997-F9D0-E71B7CED7F9B}" dt="2026-01-14T18:05:50.892" v="33" actId="20577"/>
          <ac:spMkLst>
            <pc:docMk/>
            <pc:sldMk cId="281930354" sldId="340"/>
            <ac:spMk id="3" creationId="{8005097C-14F4-CE55-B151-7E4B6D87CC9F}"/>
          </ac:spMkLst>
        </pc:spChg>
      </pc:sldChg>
      <pc:sldChg chg="add">
        <pc:chgData name="Rohrer, Johanna" userId="S::b2veo@agfirst.net::8088c42d-b81c-4b3a-8e9b-38dd1b3a8383" providerId="AD" clId="Web-{39DE5C4E-20A5-C997-F9D0-E71B7CED7F9B}" dt="2026-01-14T18:09:13.018" v="78"/>
        <pc:sldMkLst>
          <pc:docMk/>
          <pc:sldMk cId="3428305442" sldId="404"/>
        </pc:sldMkLst>
      </pc:sldChg>
      <pc:sldMasterChg chg="addSldLayout delSldLayout">
        <pc:chgData name="Rohrer, Johanna" userId="S::b2veo@agfirst.net::8088c42d-b81c-4b3a-8e9b-38dd1b3a8383" providerId="AD" clId="Web-{39DE5C4E-20A5-C997-F9D0-E71B7CED7F9B}" dt="2026-01-14T18:04:10.094" v="3"/>
        <pc:sldMasterMkLst>
          <pc:docMk/>
          <pc:sldMasterMk cId="1317155044" sldId="2147483722"/>
        </pc:sldMasterMkLst>
        <pc:sldLayoutChg chg="add del">
          <pc:chgData name="Rohrer, Johanna" userId="S::b2veo@agfirst.net::8088c42d-b81c-4b3a-8e9b-38dd1b3a8383" providerId="AD" clId="Web-{39DE5C4E-20A5-C997-F9D0-E71B7CED7F9B}" dt="2026-01-14T18:04:10.094" v="3"/>
          <pc:sldLayoutMkLst>
            <pc:docMk/>
            <pc:sldMasterMk cId="1317155044" sldId="2147483722"/>
            <pc:sldLayoutMk cId="1039661495" sldId="2147483727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ECAD90-CCCC-4F3C-9DF1-C9DCA0CA44BC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C36543-70B5-4445-90F2-88C7DC8A631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54990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36543-70B5-4445-90F2-88C7DC8A63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859995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36543-70B5-4445-90F2-88C7DC8A63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5844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8C36543-70B5-4445-90F2-88C7DC8A6316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50105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36543-70B5-4445-90F2-88C7DC8A6316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8117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36543-70B5-4445-90F2-88C7DC8A6316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6207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Jo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8C36543-70B5-4445-90F2-88C7DC8A6316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76763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C12C0037-E3F4-8AB4-CF78-864080FDAD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39189" y="1943258"/>
            <a:ext cx="5257799" cy="148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defRPr/>
            </a:lvl1pPr>
          </a:lstStyle>
          <a:p>
            <a:r>
              <a:rPr lang="en-US"/>
              <a:t>TITLE GOES HERE</a:t>
            </a:r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C386203F-A7E0-BB0C-BDDB-4104FA62C6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9189" y="3429000"/>
            <a:ext cx="5257800" cy="1047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26409585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014CE97-85DF-9C30-A255-7393786033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6E1-0BA6-4FC3-84E5-F5F1E3A986C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9FC878F-FAB5-4D91-AD0B-17C64C68D7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75FD92-AD78-4F5A-D88C-B8A4EE5ED4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6F26-AFB4-4790-BE36-EAED830C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84232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C4881D-D584-B4B4-9125-3DF25F7537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1AEF34-5471-FD22-754B-24A3009E7D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FD3558-4DBF-EFCB-8F68-9F3FD8D0DA6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C0F2671-5756-DF08-21F7-AD20F2631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6E1-0BA6-4FC3-84E5-F5F1E3A986C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A3F813-4458-07B7-FB3D-7AE23B69BD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BBD46D-CCC7-7A7F-CD64-541649E19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6F26-AFB4-4790-BE36-EAED830C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0824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D58B21-F00A-43B9-8D27-87211E1C9B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29C6DDF-EE2A-524E-E929-5458A41B3AA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320B76-BCA6-7F85-ACB0-43BEE15EAB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7ADFB59-0F28-ECE5-2556-D838CB9EE0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6E1-0BA6-4FC3-84E5-F5F1E3A986C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7C90E-A050-526B-FEF4-700A3C5ACD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9D85F5-4576-75DC-5E5A-FFC0E9C0B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6F26-AFB4-4790-BE36-EAED830C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91282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6502B3-EDEA-AC19-9942-0F25C26383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2CB2F7-3607-0BF9-9C31-CB120B1660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EA6479B-2FD4-70FC-6EE3-E74FE641BD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6E1-0BA6-4FC3-84E5-F5F1E3A986C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8C7E2A-E7F3-CC8D-C0D5-5C897A178B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E4417B5-11FB-593D-2441-5CFD312C43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6F26-AFB4-4790-BE36-EAED830C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237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E5E4113-0B60-6FAC-295D-D5D65A46572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824089"/>
            <a:ext cx="2628900" cy="535287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1A47E1-602A-5E2D-6C36-3FF1B97A19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824089"/>
            <a:ext cx="7734300" cy="535287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FEBACC-6E80-B875-0D09-13ECF8FAD9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6E1-0BA6-4FC3-84E5-F5F1E3A986C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BEA407-C65D-747E-C2E2-45D4CAB0D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097895-D414-D9F6-A3BA-85D9474D01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6F26-AFB4-4790-BE36-EAED830C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64142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E17D91-2365-F2E4-85CE-44F8252838A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B58C0CB-1D5F-B2D2-7ACC-F572CE06E6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6DB028-27CB-56B5-792F-675C6943FC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E53F-6825-432E-AD60-955E151317D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E19BDB0-A7E1-E2DB-E6EF-8443C579CC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D95E0B-BF68-0B2E-2104-D8E795983C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6CC-B5AA-46BE-934D-72C4C47D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123397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1C4D93-2C73-6C5D-A6D4-2878CB8030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B15B45-AFCF-4367-27E3-6BA4EC83BE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DC5F0-30AB-E780-EE16-EE2C2D35E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E53F-6825-432E-AD60-955E151317D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FE08F1-A62D-7962-BA79-490CCBE94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A44311-AC8C-4E54-54ED-BDAC7C2378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6CC-B5AA-46BE-934D-72C4C47D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58149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580E84-8CB1-844B-4783-A383A8016A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8492B3-E9D2-7CE5-E6F6-10A9C135594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E9DE1A-B939-626C-00A9-41D2509440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E53F-6825-432E-AD60-955E151317D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D1CBAE-13AD-4C13-30D2-8FAD11F186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ED6D224-DC84-5B0C-9152-271A78B725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6CC-B5AA-46BE-934D-72C4C47D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9699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3DCE3-E65F-4584-09CC-6F09041F12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2FFD0FD-DD29-8D47-0D8B-789C55FB54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4699B9E-EB72-E85D-7D03-39B87416823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6BA26F-C331-F0DC-CF10-D2E2EB87F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E53F-6825-432E-AD60-955E151317D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5B65B8-245A-35C9-BE74-D5EF4B53A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C7816DC-6DAD-C6D1-56E4-6C6482CC2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6CC-B5AA-46BE-934D-72C4C47D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37703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3B8FAE-D7D1-DA58-DF6F-3BA528BFB4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0F8345-FF6E-1113-7C34-EDB158D394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4A2D78-95EB-1AF9-0255-9E97F3D6B3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10A2266-225D-1D75-3548-0E45552D402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286599E-6F59-8EBD-05EA-A34C2A1724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B1970AD-E551-C601-AD8B-4543BF078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E53F-6825-432E-AD60-955E151317D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8064D29-C1F1-B1CB-E4DB-B23D6CC001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7E2239F-2D6F-76D2-9162-E4A7B1A63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6CC-B5AA-46BE-934D-72C4C47D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4411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EC199-DFF0-14F1-3131-20F214E17FD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88ED636-9F38-37BD-DC73-826E2F87BBE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DC8D3E-E489-C6A8-63FF-BE9C26836A7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E5576C-3CD9-47B0-B855-C89B597A159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137832-8CD1-CBD9-42DA-C3599891D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E9B6720-D185-A3E7-6354-488718E580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E323C-D485-4CF5-9503-82A5C6C12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38292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EFAC43-026F-304E-5483-CAD1B5F69E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C865955-864F-3EF4-2938-1868E3F8ED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E53F-6825-432E-AD60-955E151317D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DA3F33E-8D61-B2E9-08C0-A1783281E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99032FB-1766-710B-8C0D-C2CC119C22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6CC-B5AA-46BE-934D-72C4C47D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011067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96D672D-7CD1-0A79-2CCF-9112F869AD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E53F-6825-432E-AD60-955E151317D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86928A8E-79A3-04E4-70BE-066564169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1D2F1B-D47B-46E1-3B3D-8D840847B7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6CC-B5AA-46BE-934D-72C4C47D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938301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ECB9C3-9728-77F9-4C6C-EA1C7E6130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9A8EF45-01A7-A749-3C0D-EE228219E5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FF20DA1-B3B5-204C-BA3A-AA09F5C0F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4F805F8-7E9B-905F-3843-FD9D96BD10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E53F-6825-432E-AD60-955E151317D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49825C7-702B-9E03-2ED3-1F75EA902F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FEE7A24-A761-5919-D7F0-C5D787F54D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6CC-B5AA-46BE-934D-72C4C47D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2381032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ED7EAA-B2D3-2997-FECF-2C754D0DBC8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C6F764A-0646-C18D-EA40-6AD1AC258E1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84E2127-DB70-4A50-F303-E26BB48E8D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BBB0437-118D-E2E1-DC78-C9AC5D200E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E53F-6825-432E-AD60-955E151317D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6FB0ABB-6B8C-67A4-7921-981249E2D8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3748A2-CDB4-33B4-9217-501360C7E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6CC-B5AA-46BE-934D-72C4C47D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643525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572759B-566E-05FB-3463-B16302E8BE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E3D5F19-75AC-7218-036F-6607CE1860D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171868-973A-D753-F9E2-B77FED6896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E53F-6825-432E-AD60-955E151317D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6903DA-C62B-9407-0649-DB0AE53C24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D6F62-9304-698A-D9E8-59641F05D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6CC-B5AA-46BE-934D-72C4C47D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00844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D32B69A-EF49-9F6C-1CBE-853A400A66C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688621"/>
            <a:ext cx="2628900" cy="548834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1B63CFF-2578-B868-D9BB-E28D46EE08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688621"/>
            <a:ext cx="7734300" cy="548834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B2DC73-498A-03D6-5A79-E7E62F0B58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8FE53F-6825-432E-AD60-955E151317D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D62267F-C240-BAF5-918B-ACE96554A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D9527B-78E9-3A43-881D-724F7461A1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A55E6CC-B5AA-46BE-934D-72C4C47D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885398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B9F565-FC92-2FC4-1596-2BE06B54604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7690050-F1B5-FDBC-975B-13B3B5AA3EE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5EEB49-D29B-1F1C-69F3-5BFC235517A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C1C50-A910-4763-8E9F-63C563174478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A8F02B-AB85-571B-0810-D86BBF235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EDDAE-D395-A61A-DBC5-7EAE48D9C7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002C0-F7E3-4CFE-AED8-7778D5F8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89279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73677AF-D669-57C8-B32A-AAC775A4B5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840FD0F-D561-4816-9410-462FCE262D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C749046-3F3E-2680-2D4E-7A945FCE58C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C1C50-A910-4763-8E9F-63C563174478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CB366B-0893-9782-5014-A384C9D9BA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193A31-EC97-5980-709F-AA065691CE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002C0-F7E3-4CFE-AED8-7778D5F8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380907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915A5D-AAFD-7AD6-2ED4-94149C8AB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2FB2494-CBCA-E8BC-4E15-1A67B4ABD9C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742B465-4B48-7172-86EA-216AD174721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C1C50-A910-4763-8E9F-63C563174478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A398D2-6859-03B8-F17C-B3A3D28A8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B67C02-4F61-6B07-5D66-50DE055F90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002C0-F7E3-4CFE-AED8-7778D5F8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4001336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E6C70A-DD11-D02F-3430-13C5065972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9B3E5A-F93D-3EBA-C8B0-3B117461830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D54745C-7F48-12B6-2C89-28558F1E1C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3DAD51D-D230-D79C-F9EE-295ED3CCD3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C1C50-A910-4763-8E9F-63C563174478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EF8C21-ECE4-702F-46E0-81CBEBFF33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86C569-57D9-92B2-633A-21F124539B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002C0-F7E3-4CFE-AED8-7778D5F8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1305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20D50C4-920D-7395-0423-81CC81D51B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D7D251F-19AB-1181-F4A5-BC4E2A44EE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E60220-DAA4-C6C7-92F9-D7FE3237E23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6E5576C-3CD9-47B0-B855-C89B597A1595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B78F039-3A43-3636-ED15-B206141BCD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95CB9D-81FF-3E6B-134E-5AC72D8924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073E323C-D485-4CF5-9503-82A5C6C1229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58762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C954C19-A794-B849-9002-353CC8448A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ED59AA-736F-3B95-CB04-11A68779E9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1D878EF-5FC2-7846-95DA-341CE94AC8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859762-4545-1A44-7BBB-551C408EC5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2344E0B-8457-8D9E-38BC-C04CC7D1706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2586CCA-AAE5-02D1-1221-91F9A5B42437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C1C50-A910-4763-8E9F-63C563174478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A07784-1B20-094F-5D9E-87B687B81A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C11B53-4F33-DB48-53FB-8B98D2414A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002C0-F7E3-4CFE-AED8-7778D5F8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25359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CE7CAD-70A2-7689-5AFC-EC2FAC8B97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3208787-0E08-B1A1-450F-B6CFE21EAD34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C1C50-A910-4763-8E9F-63C563174478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EE2A35B-260B-B737-FC1B-0825C0939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DCB800F-2E6C-660B-9AD1-289EEE099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002C0-F7E3-4CFE-AED8-7778D5F8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561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7A61FFC9-7389-F047-3C6B-5FBAC815AFA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C1C50-A910-4763-8E9F-63C563174478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39FFBAC-2935-2062-D95C-372A191446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1E7D47-2376-A377-20E8-359C87D80E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002C0-F7E3-4CFE-AED8-7778D5F8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931071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91E96F-84F6-A3AB-2D45-0B163D0EE5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8D9C1B-EE88-6FC6-00DE-5365656064E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B2E2920-B287-FE10-E1A4-76ABA85BC7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35EB7B6-E80A-2186-E604-12BB829D082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C1C50-A910-4763-8E9F-63C563174478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FD48CF-03E0-992C-FADA-B09DEF5806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134DFA-F372-8A36-245B-D07C14CB40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002C0-F7E3-4CFE-AED8-7778D5F8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20148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E5CA72-BF0D-92BE-8C20-820971302F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E292140-46DF-AF74-35FA-0B012CEA9F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A1E48A7-263A-6D31-BAD5-C74C111554C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39B1E49-1AF7-0CC0-A906-B6D1D8F8699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C1C50-A910-4763-8E9F-63C563174478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40FA861-D9CD-2758-B94B-63EC6BE2B9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85F01-08B5-236A-07AA-4AE3ACBCBD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002C0-F7E3-4CFE-AED8-7778D5F8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54350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1259EA-4A03-7423-592E-B97C54BAA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FD2030-BB60-3B84-7204-4EB8017B374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397C6A-A197-9AAE-C2F9-2DDDADF63B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C1C50-A910-4763-8E9F-63C563174478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36D6560-A724-3E9A-0B9D-28FB234BF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6E51C2-BEF7-8526-B615-798F6E53B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002C0-F7E3-4CFE-AED8-7778D5F8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829545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EA6CCDB-4D55-7AC8-BD2C-11F77DDEF8A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CA21FD8-2DEF-02B3-2D4F-EABF6574198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CF00D5-85BF-9ED7-D568-E864BA14152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B5FC1C50-A910-4763-8E9F-63C563174478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ACAD51-B2C0-FFF7-9933-077CC53246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6AF057-DC00-5D9A-2828-6E74368CE9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D1B002C0-F7E3-4CFE-AED8-7778D5F801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57762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3A87C53-AE02-DA29-6A04-4EAE1506A80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8099553-D2EB-03BE-2506-D4A917BFF4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2557C5A-FCDA-A347-97F6-51476EEBD8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6E1-0BA6-4FC3-84E5-F5F1E3A986C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184E19-7A9C-5C51-9B7C-E89D63965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4C920DF-FE95-0D23-24C9-F47043C7D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6F26-AFB4-4790-BE36-EAED830C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3083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A4CC21-F308-6A59-DBD0-3F4ED24497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903A05-DCEB-7EB2-A9E0-D1E3554F43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CE41346-E20A-9CE0-8800-AF6EF97D9C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6E1-0BA6-4FC3-84E5-F5F1E3A986C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72941AA-05FB-5BFD-1EC1-878CD8F021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999504-C31F-CDFB-661F-AC55338AF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6F26-AFB4-4790-BE36-EAED830C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1462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2CEB2F-9064-6B6D-A10E-4E2DF7D6F2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FEF3A8-2CD4-D5EC-0609-7FD62C20CC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7C612D-8555-5684-09F8-15BB156A38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6E1-0BA6-4FC3-84E5-F5F1E3A986C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2B1D0D-85D6-0C7B-36AF-20A22A816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B9B757-EEA1-9F22-D867-AF88162E5F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6F26-AFB4-4790-BE36-EAED830C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8707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93AEB0-C37D-F8AA-92B7-A0DBEE6D6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CCF47C-7A37-6DF7-BD64-26D6EAC70A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356DB8-C988-334B-DC81-1C5C0912FF1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912BEED-AC5F-45CB-352E-00C892BB83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6E1-0BA6-4FC3-84E5-F5F1E3A986C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7188598-9DD4-EB6B-ECD9-1B33A1DBDC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16747D7-96C3-A771-23CA-77664EC49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6F26-AFB4-4790-BE36-EAED830C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50778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EFF281-52B6-8B76-1433-FE36B5CB6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84C8DF1-C026-19B2-8E67-27132A1B540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204F8B4-96CE-35AB-5F88-4612ED84531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79609DB-54A0-45FE-58D0-7A27DE7C1EE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2CDDF10-0520-7954-5FD3-C0A476218BB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18E007B-9203-D9AA-4EAD-318D50D7DA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6E1-0BA6-4FC3-84E5-F5F1E3A986C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10192A1-E102-D1DF-9453-CFEBE2FB8B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FE62CD8-57AB-A746-554C-831AA04C98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6F26-AFB4-4790-BE36-EAED830C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30832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C463DF-F7DC-CFCA-1A55-00D95C900F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9460F2-E0E3-3317-92C4-B83A30D615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C886E1-0BA6-4FC3-84E5-F5F1E3A986C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5EC259E-65F8-A506-7A8F-7F04A003BB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9F91645-0203-D2BE-805F-D788943DCB3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7A6F26-AFB4-4790-BE36-EAED830C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4371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jpeg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4.xml"/><Relationship Id="rId5" Type="http://schemas.openxmlformats.org/officeDocument/2006/relationships/slideLayout" Target="../slideLayouts/slideLayout8.xml"/><Relationship Id="rId10" Type="http://schemas.openxmlformats.org/officeDocument/2006/relationships/slideLayout" Target="../slideLayouts/slideLayout13.xml"/><Relationship Id="rId4" Type="http://schemas.openxmlformats.org/officeDocument/2006/relationships/slideLayout" Target="../slideLayouts/slideLayout7.xml"/><Relationship Id="rId9" Type="http://schemas.openxmlformats.org/officeDocument/2006/relationships/slideLayout" Target="../slideLayouts/slideLayout1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image" Target="../media/image4.jpeg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AE392B4-C9CA-6E4F-C6DF-5BDDA8E899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39189" y="1943258"/>
            <a:ext cx="5257799" cy="148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TITLE GOES HERE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F62772-5136-75BB-9E91-A29FA291E2E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39189" y="3429000"/>
            <a:ext cx="5257800" cy="1047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DATE GOES HERE</a:t>
            </a:r>
          </a:p>
        </p:txBody>
      </p:sp>
    </p:spTree>
    <p:extLst>
      <p:ext uri="{BB962C8B-B14F-4D97-AF65-F5344CB8AC3E}">
        <p14:creationId xmlns:p14="http://schemas.microsoft.com/office/powerpoint/2010/main" val="13171550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3" r:id="rId2"/>
    <p:sldLayoutId id="2147483725" r:id="rId3"/>
  </p:sldLayoutIdLst>
  <p:txStyles>
    <p:titleStyle>
      <a:lvl1pPr algn="l" defTabSz="914400" rtl="0" eaLnBrk="1" latinLnBrk="0" hangingPunct="1">
        <a:lnSpc>
          <a:spcPts val="6000"/>
        </a:lnSpc>
        <a:spcBef>
          <a:spcPct val="0"/>
        </a:spcBef>
        <a:spcAft>
          <a:spcPts val="0"/>
        </a:spcAft>
        <a:buNone/>
        <a:defRPr sz="7200" b="1" kern="1200">
          <a:solidFill>
            <a:schemeClr val="bg1"/>
          </a:solidFill>
          <a:latin typeface="Acumin Pro Condensed Black" panose="020B0906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bg1"/>
          </a:solidFill>
          <a:latin typeface="Acumin Pro Condensed" panose="020B0506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50878FD-C2FE-F84C-0ADD-47409B658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57FB9B9-CD42-4249-F435-814BB45044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0BD2A4E-AE37-05E9-320C-C6EE7286F2D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59C886E1-0BA6-4FC3-84E5-F5F1E3A986C1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EB28B2-4844-5B1E-F696-26D737D78C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C7FBA-9E73-81AD-4064-7A18A565D4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77A6F26-AFB4-4790-BE36-EAED830C8E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4366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55"/>
          </a:solidFill>
          <a:latin typeface="Acumin Pro Condensed" panose="020B0506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1A444A-766D-15AA-8A8F-9CAA962118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HEADER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E5DA6CA-AA66-B129-1862-1ABD4F16DE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B0D5CB7-D373-C676-602F-673CAEFDA07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E8FE53F-6825-432E-AD60-955E151317D7}" type="datetimeFigureOut">
              <a:rPr lang="en-US" smtClean="0"/>
              <a:t>1/14/2026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C37D02-D607-4F51-AB61-FEBC1B1412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A1A102E-026B-05A3-E2BB-D172C1B617A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0A55E6CC-B5AA-46BE-934D-72C4C47DF9E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93205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55"/>
          </a:solidFill>
          <a:latin typeface="Acumin Pro Condensed" panose="020B0506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69C8B2-18C8-731F-BBC9-F712F11DE4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10515600" cy="100965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5B82C7-CE16-F2BC-8B4E-132AEE79F90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26792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rgbClr val="003055"/>
          </a:solidFill>
          <a:latin typeface="Acumin Pro Condensed" panose="020B0506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50000"/>
              <a:lumOff val="50000"/>
            </a:schemeClr>
          </a:solidFill>
          <a:latin typeface="Acumin Pro Condensed" panose="020B0506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7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8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surveymonkey.com/r/7RF2LRR" TargetMode="External"/><Relationship Id="rId1" Type="http://schemas.openxmlformats.org/officeDocument/2006/relationships/slideLayout" Target="../slideLayouts/slideLayout2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mailto:Jrohrer@HorizonFC.com" TargetMode="External"/><Relationship Id="rId1" Type="http://schemas.openxmlformats.org/officeDocument/2006/relationships/slideLayout" Target="../slideLayouts/slideLayout2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Placeholder 1">
            <a:extLst>
              <a:ext uri="{FF2B5EF4-FFF2-40B4-BE49-F238E27FC236}">
                <a16:creationId xmlns:a16="http://schemas.microsoft.com/office/drawing/2014/main" id="{69DB407D-007A-F198-2540-83CFFC24B1CF}"/>
              </a:ext>
            </a:extLst>
          </p:cNvPr>
          <p:cNvSpPr txBox="1">
            <a:spLocks/>
          </p:cNvSpPr>
          <p:nvPr/>
        </p:nvSpPr>
        <p:spPr>
          <a:xfrm>
            <a:off x="439188" y="2124687"/>
            <a:ext cx="10725635" cy="14857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ts val="6000"/>
              </a:lnSpc>
              <a:spcBef>
                <a:spcPct val="0"/>
              </a:spcBef>
              <a:spcAft>
                <a:spcPts val="0"/>
              </a:spcAft>
              <a:buNone/>
              <a:defRPr sz="7200" b="1" kern="1200">
                <a:solidFill>
                  <a:schemeClr val="bg1"/>
                </a:solidFill>
                <a:latin typeface="Acumin Pro Condensed Black" panose="020B0906020202020204" pitchFamily="34" charset="0"/>
                <a:ea typeface="+mj-ea"/>
                <a:cs typeface="+mj-cs"/>
              </a:defRPr>
            </a:lvl1pPr>
          </a:lstStyle>
          <a:p>
            <a:r>
              <a:rPr lang="en-US">
                <a:latin typeface="Acumin Pro Condensed Black"/>
              </a:rPr>
              <a:t>Welcome to the Ag Biz Masters Year One Webinar! </a:t>
            </a:r>
            <a:endParaRPr lang="en-US"/>
          </a:p>
        </p:txBody>
      </p:sp>
      <p:sp>
        <p:nvSpPr>
          <p:cNvPr id="6" name="Text Placeholder 2">
            <a:extLst>
              <a:ext uri="{FF2B5EF4-FFF2-40B4-BE49-F238E27FC236}">
                <a16:creationId xmlns:a16="http://schemas.microsoft.com/office/drawing/2014/main" id="{F4632906-07A4-3911-39A0-2D887E4531F6}"/>
              </a:ext>
            </a:extLst>
          </p:cNvPr>
          <p:cNvSpPr txBox="1">
            <a:spLocks/>
          </p:cNvSpPr>
          <p:nvPr/>
        </p:nvSpPr>
        <p:spPr>
          <a:xfrm>
            <a:off x="439189" y="3980543"/>
            <a:ext cx="5257800" cy="1047404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bg1"/>
                </a:solidFill>
                <a:latin typeface="Acumin Pro Condensed" panose="020B0506020202020204" pitchFamily="34" charset="0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>
                <a:latin typeface="Acumin Pro Condensed"/>
              </a:rPr>
              <a:t>March 4, 2026</a:t>
            </a:r>
          </a:p>
          <a:p>
            <a:r>
              <a:rPr lang="en-US">
                <a:latin typeface="Acumin Pro Condensed"/>
              </a:rPr>
              <a:t>12:00-1:30PM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155135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F17258-91B4-F29F-A1A2-75AF94C9D6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Timing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D4FFD63-7E25-DF93-286D-349577E7AA8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>
                <a:cs typeface="Arial" panose="020B0604020202020204" pitchFamily="34" charset="0"/>
              </a:rPr>
              <a:t>End of the business year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12/31/YYYY for many 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Fiscal date for some (i.e. 9/30/YYYY)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Coincides with INCOME STATEMENT</a:t>
            </a:r>
          </a:p>
          <a:p>
            <a:r>
              <a:rPr lang="en-US" altLang="en-US" sz="3200">
                <a:cs typeface="Arial" panose="020B0604020202020204" pitchFamily="34" charset="0"/>
              </a:rPr>
              <a:t> Request for financing</a:t>
            </a:r>
          </a:p>
          <a:p>
            <a:r>
              <a:rPr lang="en-US" altLang="en-US" sz="3200">
                <a:cs typeface="Arial" panose="020B0604020202020204" pitchFamily="34" charset="0"/>
              </a:rPr>
              <a:t> Monitoring business performance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Is the equity trending upward?  Downward?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217668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F34478-7776-305F-B2DE-81DB02D91E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Cost vs. Market Value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31EA07-A646-74CA-487C-70F057EC7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 Cost Value</a:t>
            </a:r>
          </a:p>
          <a:p>
            <a:pPr lvl="1"/>
            <a:r>
              <a:rPr lang="en-US"/>
              <a:t>Original cost less accumulated depreciation</a:t>
            </a:r>
          </a:p>
          <a:p>
            <a:pPr lvl="1"/>
            <a:r>
              <a:rPr lang="en-US"/>
              <a:t>Accumulated depreciation = tax depreciation</a:t>
            </a:r>
          </a:p>
          <a:p>
            <a:r>
              <a:rPr lang="en-US"/>
              <a:t> Market Value</a:t>
            </a:r>
          </a:p>
          <a:p>
            <a:pPr lvl="1"/>
            <a:r>
              <a:rPr lang="en-US"/>
              <a:t>Fair market value</a:t>
            </a:r>
          </a:p>
          <a:p>
            <a:pPr lvl="1"/>
            <a:r>
              <a:rPr lang="en-US"/>
              <a:t>Original cost less economic depreciation</a:t>
            </a:r>
          </a:p>
          <a:p>
            <a:pPr lvl="1"/>
            <a:r>
              <a:rPr lang="en-US"/>
              <a:t>Or plus appreciation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289025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563CC75-6931-4183-E807-B5D32C194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Assets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689D3C1-21F9-596A-B08F-25E22BAD5A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Current</a:t>
            </a:r>
          </a:p>
          <a:p>
            <a:pPr lvl="1"/>
            <a:r>
              <a:rPr lang="en-US"/>
              <a:t>Cash</a:t>
            </a:r>
          </a:p>
          <a:p>
            <a:pPr lvl="1"/>
            <a:r>
              <a:rPr lang="en-US"/>
              <a:t>Can be turned into cash within 12 months</a:t>
            </a:r>
          </a:p>
          <a:p>
            <a:pPr lvl="1"/>
            <a:r>
              <a:rPr lang="en-US"/>
              <a:t>Consumed within a year</a:t>
            </a:r>
          </a:p>
          <a:p>
            <a:r>
              <a:rPr lang="en-US"/>
              <a:t>Non-Current</a:t>
            </a:r>
          </a:p>
          <a:p>
            <a:pPr lvl="1"/>
            <a:r>
              <a:rPr lang="en-US"/>
              <a:t>Support production activities</a:t>
            </a:r>
          </a:p>
          <a:p>
            <a:pPr lvl="1"/>
            <a:r>
              <a:rPr lang="en-US"/>
              <a:t>Useful life greater than 1 year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81466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8C0D21-37BF-A093-887E-6E13D00956B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Assets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3945C0-62DE-B04E-6DDC-BE90E10B84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80579"/>
            <a:ext cx="10512424" cy="823912"/>
          </a:xfrm>
        </p:spPr>
        <p:txBody>
          <a:bodyPr>
            <a:normAutofit/>
          </a:bodyPr>
          <a:lstStyle/>
          <a:p>
            <a:r>
              <a:rPr lang="en-US" altLang="en-US" sz="3200" b="0"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C0D0FE7-10BB-1F18-FC3B-81AF13AFC20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800">
                <a:cs typeface="Arial" panose="020B0604020202020204" pitchFamily="34" charset="0"/>
              </a:rPr>
              <a:t>Cash, checking, savings, CDs, etc.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Marketable securities:</a:t>
            </a:r>
          </a:p>
          <a:p>
            <a:pPr lvl="2"/>
            <a:r>
              <a:rPr lang="en-US" altLang="en-US" sz="2400">
                <a:cs typeface="Arial" panose="020B0604020202020204" pitchFamily="34" charset="0"/>
              </a:rPr>
              <a:t>Intended to convert to cash in 12 months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Accounts Receivable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Marketable Inventories:</a:t>
            </a:r>
          </a:p>
          <a:p>
            <a:pPr lvl="2"/>
            <a:r>
              <a:rPr lang="en-US" altLang="en-US" sz="2400">
                <a:cs typeface="Arial" panose="020B0604020202020204" pitchFamily="34" charset="0"/>
              </a:rPr>
              <a:t>Crops/livestock held for sale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E26ADD5-D372-3655-D1EC-6B264FEC50C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800">
                <a:cs typeface="Arial" panose="020B0604020202020204" pitchFamily="34" charset="0"/>
              </a:rPr>
              <a:t>Investment in growing crops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Supplies on hand: </a:t>
            </a:r>
          </a:p>
          <a:p>
            <a:pPr lvl="2"/>
            <a:r>
              <a:rPr lang="en-US" altLang="en-US" sz="2400">
                <a:cs typeface="Arial" panose="020B0604020202020204" pitchFamily="34" charset="0"/>
              </a:rPr>
              <a:t>Feed, fuel, crop inputs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Prepaid expenses </a:t>
            </a:r>
          </a:p>
          <a:p>
            <a:pPr lvl="2"/>
            <a:r>
              <a:rPr lang="en-US" altLang="en-US" sz="2400">
                <a:cs typeface="Arial" panose="020B0604020202020204" pitchFamily="34" charset="0"/>
              </a:rPr>
              <a:t>Paid for but not yet consumed: feed, seed, crop &amp; livestock supplies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25460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2CD59A-02F2-EF6C-F641-8ADB8D429BA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Non-Current Assets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5167E08-6B7E-2FDA-706D-8D95B2DA9AE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71435"/>
            <a:ext cx="10512424" cy="823912"/>
          </a:xfrm>
        </p:spPr>
        <p:txBody>
          <a:bodyPr/>
          <a:lstStyle/>
          <a:p>
            <a:r>
              <a:rPr lang="en-US" altLang="en-US" sz="3200" b="0"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6654BA6-853E-4618-1A3D-F975F3B25E4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altLang="en-US" sz="2800">
                <a:cs typeface="Arial" panose="020B0604020202020204" pitchFamily="34" charset="0"/>
              </a:rPr>
              <a:t>Machinery and Equipment</a:t>
            </a:r>
          </a:p>
          <a:p>
            <a:pPr lvl="1">
              <a:lnSpc>
                <a:spcPct val="100000"/>
              </a:lnSpc>
            </a:pPr>
            <a:r>
              <a:rPr lang="en-US" altLang="en-US" sz="2800">
                <a:cs typeface="Arial" panose="020B0604020202020204" pitchFamily="34" charset="0"/>
              </a:rPr>
              <a:t>Breeding Livestock</a:t>
            </a:r>
          </a:p>
          <a:p>
            <a:pPr lvl="1">
              <a:lnSpc>
                <a:spcPct val="100000"/>
              </a:lnSpc>
            </a:pPr>
            <a:r>
              <a:rPr lang="en-US" altLang="en-US" sz="2800">
                <a:cs typeface="Arial" panose="020B0604020202020204" pitchFamily="34" charset="0"/>
              </a:rPr>
              <a:t>Long term securities </a:t>
            </a:r>
            <a:r>
              <a:rPr lang="en-US" altLang="en-US">
                <a:cs typeface="Arial" panose="020B0604020202020204" pitchFamily="34" charset="0"/>
              </a:rPr>
              <a:t>(retirement funds)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08EC1F3-13FF-F7C0-C177-C865BB703FC6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>
              <a:lnSpc>
                <a:spcPct val="100000"/>
              </a:lnSpc>
            </a:pPr>
            <a:r>
              <a:rPr lang="en-US" altLang="en-US" sz="2800">
                <a:cs typeface="Arial" panose="020B0604020202020204" pitchFamily="34" charset="0"/>
              </a:rPr>
              <a:t>Cooperative stock and equity</a:t>
            </a:r>
          </a:p>
          <a:p>
            <a:pPr lvl="1">
              <a:lnSpc>
                <a:spcPct val="100000"/>
              </a:lnSpc>
            </a:pPr>
            <a:r>
              <a:rPr lang="en-US" altLang="en-US" sz="2800">
                <a:cs typeface="Arial" panose="020B0604020202020204" pitchFamily="34" charset="0"/>
              </a:rPr>
              <a:t>Real estate</a:t>
            </a:r>
          </a:p>
          <a:p>
            <a:pPr lvl="2">
              <a:lnSpc>
                <a:spcPct val="100000"/>
              </a:lnSpc>
            </a:pPr>
            <a:r>
              <a:rPr lang="en-US" altLang="en-US" sz="2400">
                <a:cs typeface="Arial" panose="020B0604020202020204" pitchFamily="34" charset="0"/>
              </a:rPr>
              <a:t>Land </a:t>
            </a:r>
          </a:p>
          <a:p>
            <a:pPr lvl="2">
              <a:lnSpc>
                <a:spcPct val="100000"/>
              </a:lnSpc>
            </a:pPr>
            <a:r>
              <a:rPr lang="en-US" altLang="en-US" sz="2400">
                <a:cs typeface="Arial" panose="020B0604020202020204" pitchFamily="34" charset="0"/>
              </a:rPr>
              <a:t>Buildings and Improvements (drainage, fencing, silos)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950751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F948FE-A57C-97F8-C24D-3BFC5DB2D1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Determining the Value of Assets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D5F918-B93B-FB4F-880F-0E176F61F23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>
                <a:cs typeface="Arial" panose="020B0604020202020204" pitchFamily="34" charset="0"/>
              </a:rPr>
              <a:t> Financial records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Checkbook ledger, software reports</a:t>
            </a:r>
          </a:p>
          <a:p>
            <a:r>
              <a:rPr lang="en-US" altLang="en-US" sz="3200">
                <a:cs typeface="Arial" panose="020B0604020202020204" pitchFamily="34" charset="0"/>
              </a:rPr>
              <a:t> Year-end statements</a:t>
            </a:r>
          </a:p>
          <a:p>
            <a:r>
              <a:rPr lang="en-US" altLang="en-US" sz="3200">
                <a:cs typeface="Arial" panose="020B0604020202020204" pitchFamily="34" charset="0"/>
              </a:rPr>
              <a:t> Appraisals</a:t>
            </a:r>
          </a:p>
          <a:p>
            <a:r>
              <a:rPr lang="en-US" altLang="en-US" sz="3200">
                <a:cs typeface="Arial" panose="020B0604020202020204" pitchFamily="34" charset="0"/>
              </a:rPr>
              <a:t> Commodity prices</a:t>
            </a:r>
          </a:p>
          <a:p>
            <a:r>
              <a:rPr lang="en-US" altLang="en-US" sz="3200">
                <a:cs typeface="Arial" panose="020B0604020202020204" pitchFamily="34" charset="0"/>
              </a:rPr>
              <a:t> KEY GOAL – Increase assets &amp; Net Worth by </a:t>
            </a:r>
            <a:r>
              <a:rPr lang="en-US" altLang="en-US" sz="3200" u="sng">
                <a:cs typeface="Arial" panose="020B0604020202020204" pitchFamily="34" charset="0"/>
              </a:rPr>
              <a:t>EARNINGS</a:t>
            </a:r>
            <a:r>
              <a:rPr lang="en-US" altLang="en-US" sz="3200">
                <a:cs typeface="Arial" panose="020B0604020202020204" pitchFamily="34" charset="0"/>
              </a:rPr>
              <a:t> more so than by valuations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62154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7CE3D82-ADFA-9CC4-906B-BEDBAD6431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Liabilities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119C50-7DEC-6EB3-9B97-653435A90A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>
                <a:cs typeface="Arial" panose="020B0604020202020204" pitchFamily="34" charset="0"/>
              </a:rPr>
              <a:t> Current Liabilities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Debts and obligations due in 12 months</a:t>
            </a:r>
          </a:p>
          <a:p>
            <a:r>
              <a:rPr lang="en-US" altLang="en-US" sz="3200">
                <a:cs typeface="Arial" panose="020B0604020202020204" pitchFamily="34" charset="0"/>
              </a:rPr>
              <a:t> Non-Current Liabilities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Obligations due and payable beyond one year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69649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6BB119-4CED-B34C-3E3F-77A20E5AF1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Current Liabilities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03DFD8B-8B0B-9CE5-4B71-4049FA8B4E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525715"/>
            <a:ext cx="10512424" cy="823912"/>
          </a:xfrm>
        </p:spPr>
        <p:txBody>
          <a:bodyPr>
            <a:normAutofit/>
          </a:bodyPr>
          <a:lstStyle/>
          <a:p>
            <a:r>
              <a:rPr lang="en-US" altLang="en-US" sz="3200" b="0">
                <a:cs typeface="Arial" panose="020B0604020202020204" pitchFamily="34" charset="0"/>
              </a:rPr>
              <a:t>Examples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BC4A237-1E7C-7149-0C74-D8489146A015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800">
                <a:cs typeface="Arial" panose="020B0604020202020204" pitchFamily="34" charset="0"/>
              </a:rPr>
              <a:t>Accounts payable – (unpaid bills)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Operating and Commodity Loans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Principal portion of term debt due in next year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Accrued Interest</a:t>
            </a:r>
          </a:p>
          <a:p>
            <a:endParaRPr lang="en-US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1C12B87-3A00-97B2-A1D6-43BAC54D5B98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pPr lvl="1"/>
            <a:r>
              <a:rPr lang="en-US" altLang="en-US" sz="2800">
                <a:cs typeface="Arial" panose="020B0604020202020204" pitchFamily="34" charset="0"/>
              </a:rPr>
              <a:t>Accrued Taxes – income and property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Credit Card Debt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Other Accrued Expenses - rents, wages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8750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1F661C-6B52-F324-16C0-D9D181BB10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Non-Current Liabilities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1BADD1-4AFC-8DA8-CB10-69A2A4BD461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en-US" sz="3200">
                <a:cs typeface="Arial" panose="020B0604020202020204" pitchFamily="34" charset="0"/>
              </a:rPr>
              <a:t>Examples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Machinery and Equipment Loans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Auto Loans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Personal Loans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Real Estate Loans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19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0072BD-D7BF-9300-4C69-67826F72C0A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Special Considerations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FC0555-EE59-2DDF-4C7B-B599A691B9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>
                <a:cs typeface="Arial" panose="020B0604020202020204" pitchFamily="34" charset="0"/>
              </a:rPr>
              <a:t> Leases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List the lease payments for next 12 months as current liability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List the remaining lease obligation as a non-current liability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List the remaining lease obligation as a non-current asset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6130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72421-FE99-0193-A92E-53D565380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cumin Pro Condensed"/>
              </a:rPr>
              <a:t>Agenda for Today </a:t>
            </a:r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32B4854-9F44-EFF3-1DD4-F6C1E198DCB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cumin Pro Condensed"/>
              </a:rPr>
              <a:t>Balance Sheet Where Do You Stand?</a:t>
            </a:r>
          </a:p>
          <a:p>
            <a:r>
              <a:rPr lang="en-US">
                <a:latin typeface="Acumin Pro Condensed"/>
              </a:rPr>
              <a:t>Alumni Spotlight </a:t>
            </a:r>
          </a:p>
        </p:txBody>
      </p:sp>
    </p:spTree>
    <p:extLst>
      <p:ext uri="{BB962C8B-B14F-4D97-AF65-F5344CB8AC3E}">
        <p14:creationId xmlns:p14="http://schemas.microsoft.com/office/powerpoint/2010/main" val="2244592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20305-2B5A-DBEE-2F80-6DBDCAA643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Special Considerations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F9EA4C5-8F3D-2CAA-96F8-1FFD4815FA8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>
                <a:cs typeface="Arial" panose="020B0604020202020204" pitchFamily="34" charset="0"/>
              </a:rPr>
              <a:t> Deferred Taxes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Potential tax on future sales of assets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Capital Gains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Depreciation Recapture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945150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1DC6345-EA86-3C21-40C6-3C37CD7062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Contingent Liabilities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BE94B98-96B6-7085-D120-644CBB3993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>
                <a:cs typeface="Arial" panose="020B0604020202020204" pitchFamily="34" charset="0"/>
              </a:rPr>
              <a:t> Potential for obligation exists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Co-signed loan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Pending lawsuit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192721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B88D9F-36E1-7445-92B3-FD28675D0D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b="1"/>
              <a:t>Business vs. Personal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C5961AC-5591-723A-7431-3A62BC56814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When to include personal assets &amp; liabilities</a:t>
            </a:r>
          </a:p>
          <a:p>
            <a:r>
              <a:rPr lang="en-US"/>
              <a:t>Yes – Evaluate personal net worth</a:t>
            </a:r>
          </a:p>
          <a:p>
            <a:r>
              <a:rPr lang="en-US"/>
              <a:t>Yes – Loan applications</a:t>
            </a:r>
          </a:p>
          <a:p>
            <a:r>
              <a:rPr lang="en-US"/>
              <a:t>No – Business Analysis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824493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23875-259E-1F3D-CA1A-9EE7ABC92C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Balance Sheet Summary 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0390C53-C952-46D4-3E5A-75F5A4FC5E1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Everyone should have one</a:t>
            </a:r>
          </a:p>
          <a:p>
            <a:r>
              <a:rPr lang="en-US"/>
              <a:t>Net worth (equity) snapshot</a:t>
            </a:r>
          </a:p>
          <a:p>
            <a:r>
              <a:rPr lang="en-US"/>
              <a:t>Important financial document</a:t>
            </a:r>
          </a:p>
          <a:p>
            <a:r>
              <a:rPr lang="en-US"/>
              <a:t>Assets = Debt + Owner Equity</a:t>
            </a:r>
          </a:p>
          <a:p>
            <a:r>
              <a:rPr lang="en-US"/>
              <a:t>At least once per year at fiscal year end</a:t>
            </a:r>
          </a:p>
          <a:p>
            <a:r>
              <a:rPr lang="en-US"/>
              <a:t>The hardest one is the first one</a:t>
            </a:r>
          </a:p>
          <a:p>
            <a:r>
              <a:rPr lang="en-US"/>
              <a:t>Increase NET WORTH by EARNINGS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55840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9F9C3F-E26A-953C-F636-5DF5400624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Building A Balance Sheet Exercise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B781CB3-89ED-4736-36FF-4681BD80E6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45080" y="1690688"/>
            <a:ext cx="3124199" cy="4081868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B1F4A5BF-EAE2-5BA6-9DCD-DA352DDBD0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1949" y="1690688"/>
            <a:ext cx="3655307" cy="408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1655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176E95-BAAB-00A3-1E5A-A98688B405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6454" y="2419349"/>
            <a:ext cx="5257800" cy="1009651"/>
          </a:xfrm>
        </p:spPr>
        <p:txBody>
          <a:bodyPr>
            <a:normAutofit fontScale="90000"/>
          </a:bodyPr>
          <a:lstStyle/>
          <a:p>
            <a:pPr algn="ctr"/>
            <a:r>
              <a:rPr lang="en-US"/>
              <a:t>Balance Sheet Case Study Example 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587BE5A-DA30-E152-9FC7-6875DD5BA9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7747" y="361754"/>
            <a:ext cx="5200665" cy="5597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982619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10AAF742-1D65-DFDD-E8AF-2E459A5050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4134" y="0"/>
            <a:ext cx="6801175" cy="6145225"/>
          </a:xfrm>
          <a:prstGeom prst="rect">
            <a:avLst/>
          </a:prstGeom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B16529E6-7BEF-A904-03D6-60A75EBAB668}"/>
              </a:ext>
            </a:extLst>
          </p:cNvPr>
          <p:cNvCxnSpPr>
            <a:cxnSpLocks/>
          </p:cNvCxnSpPr>
          <p:nvPr/>
        </p:nvCxnSpPr>
        <p:spPr>
          <a:xfrm flipV="1">
            <a:off x="3407229" y="3466481"/>
            <a:ext cx="1802724" cy="1388548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3" name="Picture 2">
            <a:extLst>
              <a:ext uri="{FF2B5EF4-FFF2-40B4-BE49-F238E27FC236}">
                <a16:creationId xmlns:a16="http://schemas.microsoft.com/office/drawing/2014/main" id="{93972879-29E6-5146-35B9-F2DE667A973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31531" r="1" b="34237"/>
          <a:stretch>
            <a:fillRect/>
          </a:stretch>
        </p:blipFill>
        <p:spPr>
          <a:xfrm>
            <a:off x="0" y="4694559"/>
            <a:ext cx="3595283" cy="1184501"/>
          </a:xfrm>
          <a:prstGeom prst="rect">
            <a:avLst/>
          </a:prstGeom>
        </p:spPr>
      </p:pic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E96B4620-FAD0-087B-9A9C-252A02D23DB1}"/>
              </a:ext>
            </a:extLst>
          </p:cNvPr>
          <p:cNvCxnSpPr>
            <a:cxnSpLocks/>
          </p:cNvCxnSpPr>
          <p:nvPr/>
        </p:nvCxnSpPr>
        <p:spPr>
          <a:xfrm>
            <a:off x="3595283" y="261257"/>
            <a:ext cx="1614670" cy="1386790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49E4BAB-F4F8-3C0D-58D1-0149FA2EE74E}"/>
              </a:ext>
            </a:extLst>
          </p:cNvPr>
          <p:cNvCxnSpPr>
            <a:cxnSpLocks/>
          </p:cNvCxnSpPr>
          <p:nvPr/>
        </p:nvCxnSpPr>
        <p:spPr>
          <a:xfrm flipV="1">
            <a:off x="3407229" y="2018258"/>
            <a:ext cx="1802724" cy="408427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>
            <a:extLst>
              <a:ext uri="{FF2B5EF4-FFF2-40B4-BE49-F238E27FC236}">
                <a16:creationId xmlns:a16="http://schemas.microsoft.com/office/drawing/2014/main" id="{29FCA161-6AD3-C86F-7D07-338FCDDC29C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8121" y="2260912"/>
            <a:ext cx="3599312" cy="814401"/>
          </a:xfrm>
          <a:prstGeom prst="rect">
            <a:avLst/>
          </a:prstGeom>
        </p:spPr>
      </p:pic>
      <p:cxnSp>
        <p:nvCxnSpPr>
          <p:cNvPr id="27" name="Straight Arrow Connector 26">
            <a:extLst>
              <a:ext uri="{FF2B5EF4-FFF2-40B4-BE49-F238E27FC236}">
                <a16:creationId xmlns:a16="http://schemas.microsoft.com/office/drawing/2014/main" id="{421D1AD2-9062-A710-170B-F04DB8F1CCED}"/>
              </a:ext>
            </a:extLst>
          </p:cNvPr>
          <p:cNvCxnSpPr>
            <a:cxnSpLocks/>
          </p:cNvCxnSpPr>
          <p:nvPr/>
        </p:nvCxnSpPr>
        <p:spPr>
          <a:xfrm flipV="1">
            <a:off x="3320143" y="2426685"/>
            <a:ext cx="1889810" cy="1039796"/>
          </a:xfrm>
          <a:prstGeom prst="straightConnector1">
            <a:avLst/>
          </a:prstGeom>
          <a:ln w="76200"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24" name="Picture 23">
            <a:extLst>
              <a:ext uri="{FF2B5EF4-FFF2-40B4-BE49-F238E27FC236}">
                <a16:creationId xmlns:a16="http://schemas.microsoft.com/office/drawing/2014/main" id="{1A9CE021-613A-5001-FC34-BBFCAFA4007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8122" y="3172585"/>
            <a:ext cx="3599312" cy="1184501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76318D6-5D3B-E9E3-5EE1-B6469358C5F2}"/>
              </a:ext>
            </a:extLst>
          </p:cNvPr>
          <p:cNvSpPr txBox="1"/>
          <p:nvPr/>
        </p:nvSpPr>
        <p:spPr>
          <a:xfrm>
            <a:off x="7226905" y="1494158"/>
            <a:ext cx="1124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279,300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50EFEB7-22CD-A6EF-8B09-74D6C1D904E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8121" y="78882"/>
            <a:ext cx="3599312" cy="2143590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A2A54779-0A8A-3749-A19D-844410F7E1EA}"/>
              </a:ext>
            </a:extLst>
          </p:cNvPr>
          <p:cNvSpPr txBox="1"/>
          <p:nvPr/>
        </p:nvSpPr>
        <p:spPr>
          <a:xfrm>
            <a:off x="7216745" y="1864369"/>
            <a:ext cx="1124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120,000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4FB2C2A-E231-3550-5188-39300C1EC939}"/>
              </a:ext>
            </a:extLst>
          </p:cNvPr>
          <p:cNvSpPr txBox="1"/>
          <p:nvPr/>
        </p:nvSpPr>
        <p:spPr>
          <a:xfrm>
            <a:off x="7216745" y="2272796"/>
            <a:ext cx="111445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2,850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6D7F7EA-836B-80BB-1D16-E45D9E8E216F}"/>
              </a:ext>
            </a:extLst>
          </p:cNvPr>
          <p:cNvSpPr txBox="1"/>
          <p:nvPr/>
        </p:nvSpPr>
        <p:spPr>
          <a:xfrm>
            <a:off x="7226905" y="3326809"/>
            <a:ext cx="1124615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400"/>
              <a:t>460,000</a:t>
            </a:r>
          </a:p>
        </p:txBody>
      </p:sp>
    </p:spTree>
    <p:extLst>
      <p:ext uri="{BB962C8B-B14F-4D97-AF65-F5344CB8AC3E}">
        <p14:creationId xmlns:p14="http://schemas.microsoft.com/office/powerpoint/2010/main" val="2320147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2" grpId="0"/>
      <p:bldP spid="16" grpId="0"/>
      <p:bldP spid="18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24D3F4B-D17A-F616-5564-D0BF23BA6BB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88" y="209442"/>
            <a:ext cx="7176549" cy="478927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0DCBDA-492A-931E-2A56-AB2147DCCA1E}"/>
              </a:ext>
            </a:extLst>
          </p:cNvPr>
          <p:cNvSpPr txBox="1"/>
          <p:nvPr/>
        </p:nvSpPr>
        <p:spPr>
          <a:xfrm>
            <a:off x="4947918" y="1119905"/>
            <a:ext cx="2628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15,000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D646E79-FC0C-E054-2433-EF5D5499022F}"/>
              </a:ext>
            </a:extLst>
          </p:cNvPr>
          <p:cNvSpPr txBox="1"/>
          <p:nvPr/>
        </p:nvSpPr>
        <p:spPr>
          <a:xfrm>
            <a:off x="4947918" y="1526132"/>
            <a:ext cx="2628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60,000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63132D-C0CF-3547-C675-E8D668CD6EFE}"/>
              </a:ext>
            </a:extLst>
          </p:cNvPr>
          <p:cNvSpPr txBox="1"/>
          <p:nvPr/>
        </p:nvSpPr>
        <p:spPr>
          <a:xfrm>
            <a:off x="4947918" y="1969254"/>
            <a:ext cx="2628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279,300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62C6763-0017-6EBD-93BC-CAE3B5FAADF6}"/>
              </a:ext>
            </a:extLst>
          </p:cNvPr>
          <p:cNvSpPr txBox="1"/>
          <p:nvPr/>
        </p:nvSpPr>
        <p:spPr>
          <a:xfrm>
            <a:off x="4947918" y="2399700"/>
            <a:ext cx="2628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72,000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2CD6BE6-5106-CD38-F073-C4ED2DEC580B}"/>
              </a:ext>
            </a:extLst>
          </p:cNvPr>
          <p:cNvSpPr txBox="1"/>
          <p:nvPr/>
        </p:nvSpPr>
        <p:spPr>
          <a:xfrm>
            <a:off x="4947918" y="2769032"/>
            <a:ext cx="2628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120,000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E4AE43FA-2FAC-2A17-D405-C175F6478B18}"/>
              </a:ext>
            </a:extLst>
          </p:cNvPr>
          <p:cNvSpPr txBox="1"/>
          <p:nvPr/>
        </p:nvSpPr>
        <p:spPr>
          <a:xfrm>
            <a:off x="4947918" y="3244334"/>
            <a:ext cx="2628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60,000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B8BB31-20FE-B656-3025-58FA2070DCE7}"/>
              </a:ext>
            </a:extLst>
          </p:cNvPr>
          <p:cNvSpPr txBox="1"/>
          <p:nvPr/>
        </p:nvSpPr>
        <p:spPr>
          <a:xfrm>
            <a:off x="4947918" y="3665542"/>
            <a:ext cx="262851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2,850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4D255A5A-84BC-899A-307B-46E70742E5C0}"/>
              </a:ext>
            </a:extLst>
          </p:cNvPr>
          <p:cNvSpPr txBox="1"/>
          <p:nvPr/>
        </p:nvSpPr>
        <p:spPr>
          <a:xfrm>
            <a:off x="4947918" y="4569139"/>
            <a:ext cx="252984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609,150</a:t>
            </a:r>
          </a:p>
        </p:txBody>
      </p:sp>
    </p:spTree>
    <p:extLst>
      <p:ext uri="{BB962C8B-B14F-4D97-AF65-F5344CB8AC3E}">
        <p14:creationId xmlns:p14="http://schemas.microsoft.com/office/powerpoint/2010/main" val="3882770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7AAB4370-09A1-0BD3-2A63-E53ED3F2A3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928" y="388365"/>
            <a:ext cx="7007736" cy="5539995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E996AE5D-27D9-42CF-5A5B-A6703AFE12F3}"/>
              </a:ext>
            </a:extLst>
          </p:cNvPr>
          <p:cNvSpPr txBox="1"/>
          <p:nvPr/>
        </p:nvSpPr>
        <p:spPr>
          <a:xfrm>
            <a:off x="4765040" y="848360"/>
            <a:ext cx="258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380,000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FE868C3-53FB-EE37-A3B5-2F5D93111CA3}"/>
              </a:ext>
            </a:extLst>
          </p:cNvPr>
          <p:cNvSpPr txBox="1"/>
          <p:nvPr/>
        </p:nvSpPr>
        <p:spPr>
          <a:xfrm>
            <a:off x="4765040" y="1308355"/>
            <a:ext cx="258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460,000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CAA10D6-0963-9262-1FEF-7E22D3F3436C}"/>
              </a:ext>
            </a:extLst>
          </p:cNvPr>
          <p:cNvSpPr txBox="1"/>
          <p:nvPr/>
        </p:nvSpPr>
        <p:spPr>
          <a:xfrm>
            <a:off x="4765040" y="1768350"/>
            <a:ext cx="258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43,000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B697947-6D6B-EFBF-C3A3-CBA00635BEB7}"/>
              </a:ext>
            </a:extLst>
          </p:cNvPr>
          <p:cNvSpPr txBox="1"/>
          <p:nvPr/>
        </p:nvSpPr>
        <p:spPr>
          <a:xfrm>
            <a:off x="4765040" y="2228345"/>
            <a:ext cx="258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140,000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A53005-8847-4989-513B-377F61F4378F}"/>
              </a:ext>
            </a:extLst>
          </p:cNvPr>
          <p:cNvSpPr txBox="1"/>
          <p:nvPr/>
        </p:nvSpPr>
        <p:spPr>
          <a:xfrm>
            <a:off x="4765040" y="2599673"/>
            <a:ext cx="258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800,000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DC9BA740-C0E0-15A2-1A3C-17BC39C07287}"/>
              </a:ext>
            </a:extLst>
          </p:cNvPr>
          <p:cNvSpPr txBox="1"/>
          <p:nvPr/>
        </p:nvSpPr>
        <p:spPr>
          <a:xfrm>
            <a:off x="4765040" y="3011153"/>
            <a:ext cx="258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600,000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E77DE90-00C2-173C-C648-2D5598BCB609}"/>
              </a:ext>
            </a:extLst>
          </p:cNvPr>
          <p:cNvSpPr txBox="1"/>
          <p:nvPr/>
        </p:nvSpPr>
        <p:spPr>
          <a:xfrm>
            <a:off x="4765040" y="3477516"/>
            <a:ext cx="25816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750,000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095DF1F-9E71-3E8C-A5B5-C14F18704849}"/>
              </a:ext>
            </a:extLst>
          </p:cNvPr>
          <p:cNvSpPr txBox="1"/>
          <p:nvPr/>
        </p:nvSpPr>
        <p:spPr>
          <a:xfrm>
            <a:off x="4765040" y="4606773"/>
            <a:ext cx="248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3,173,000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C65E2BE-A7B0-C64A-0A34-8EEA28200A20}"/>
              </a:ext>
            </a:extLst>
          </p:cNvPr>
          <p:cNvSpPr txBox="1"/>
          <p:nvPr/>
        </p:nvSpPr>
        <p:spPr>
          <a:xfrm>
            <a:off x="4765040" y="5364979"/>
            <a:ext cx="24892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3,782,150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662A259B-BDE5-6283-3D7F-B13CCC2AEB06}"/>
              </a:ext>
            </a:extLst>
          </p:cNvPr>
          <p:cNvSpPr txBox="1"/>
          <p:nvPr/>
        </p:nvSpPr>
        <p:spPr>
          <a:xfrm>
            <a:off x="1717040" y="2599673"/>
            <a:ext cx="721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160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E7DD9546-A9BD-58D3-95DD-D97C5FC60E5C}"/>
              </a:ext>
            </a:extLst>
          </p:cNvPr>
          <p:cNvSpPr txBox="1"/>
          <p:nvPr/>
        </p:nvSpPr>
        <p:spPr>
          <a:xfrm>
            <a:off x="1717040" y="2993772"/>
            <a:ext cx="85344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100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0F3874E-BDCE-BCCA-EF73-8ACDD385F558}"/>
              </a:ext>
            </a:extLst>
          </p:cNvPr>
          <p:cNvSpPr txBox="1"/>
          <p:nvPr/>
        </p:nvSpPr>
        <p:spPr>
          <a:xfrm>
            <a:off x="1717040" y="3422633"/>
            <a:ext cx="72136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50</a:t>
            </a:r>
          </a:p>
        </p:txBody>
      </p:sp>
    </p:spTree>
    <p:extLst>
      <p:ext uri="{BB962C8B-B14F-4D97-AF65-F5344CB8AC3E}">
        <p14:creationId xmlns:p14="http://schemas.microsoft.com/office/powerpoint/2010/main" val="18987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ADB9FCC8-436E-060A-35F9-04638654DD5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3219" y="510432"/>
            <a:ext cx="7509041" cy="503692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DD1027C-F458-8637-63E5-8F9830B54840}"/>
              </a:ext>
            </a:extLst>
          </p:cNvPr>
          <p:cNvSpPr txBox="1"/>
          <p:nvPr/>
        </p:nvSpPr>
        <p:spPr>
          <a:xfrm>
            <a:off x="5191760" y="1547614"/>
            <a:ext cx="254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60,000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8E6590F-5151-1921-11DD-25E5D2A63CD2}"/>
              </a:ext>
            </a:extLst>
          </p:cNvPr>
          <p:cNvSpPr txBox="1"/>
          <p:nvPr/>
        </p:nvSpPr>
        <p:spPr>
          <a:xfrm>
            <a:off x="5191760" y="2004814"/>
            <a:ext cx="254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27,600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622641C-9407-4FA4-A20C-5522670797B1}"/>
              </a:ext>
            </a:extLst>
          </p:cNvPr>
          <p:cNvSpPr txBox="1"/>
          <p:nvPr/>
        </p:nvSpPr>
        <p:spPr>
          <a:xfrm>
            <a:off x="5191760" y="2374146"/>
            <a:ext cx="254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3,000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E6E0F08-4F4B-ACAA-E25F-EA256DBD8195}"/>
              </a:ext>
            </a:extLst>
          </p:cNvPr>
          <p:cNvSpPr txBox="1"/>
          <p:nvPr/>
        </p:nvSpPr>
        <p:spPr>
          <a:xfrm>
            <a:off x="5191760" y="2764889"/>
            <a:ext cx="254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66,932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BE41F26-CD8E-4116-1AAB-0AAA82B88661}"/>
              </a:ext>
            </a:extLst>
          </p:cNvPr>
          <p:cNvSpPr txBox="1"/>
          <p:nvPr/>
        </p:nvSpPr>
        <p:spPr>
          <a:xfrm>
            <a:off x="5191760" y="5125720"/>
            <a:ext cx="254000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/>
              <a:t>157,532</a:t>
            </a:r>
          </a:p>
        </p:txBody>
      </p:sp>
    </p:spTree>
    <p:extLst>
      <p:ext uri="{BB962C8B-B14F-4D97-AF65-F5344CB8AC3E}">
        <p14:creationId xmlns:p14="http://schemas.microsoft.com/office/powerpoint/2010/main" val="39910418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7C0BDD-E793-CD82-5BE3-AAE3A9E950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latin typeface="Acumin Pro Condensed"/>
              </a:rPr>
              <a:t>Balance Sheet Where Do You Stand?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05097C-14F4-CE55-B151-7E4B6D87CC9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cumin Pro Condensed"/>
              </a:rPr>
              <a:t>Danny Jordan </a:t>
            </a:r>
          </a:p>
        </p:txBody>
      </p:sp>
    </p:spTree>
    <p:extLst>
      <p:ext uri="{BB962C8B-B14F-4D97-AF65-F5344CB8AC3E}">
        <p14:creationId xmlns:p14="http://schemas.microsoft.com/office/powerpoint/2010/main" val="28193035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96FC4F08-343F-C5BB-FC95-D6D83ACD9CB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664"/>
          <a:stretch>
            <a:fillRect/>
          </a:stretch>
        </p:blipFill>
        <p:spPr>
          <a:xfrm>
            <a:off x="369408" y="198119"/>
            <a:ext cx="6122831" cy="5719975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FD21398-65EC-3E91-851B-13126621F033}"/>
              </a:ext>
            </a:extLst>
          </p:cNvPr>
          <p:cNvSpPr txBox="1"/>
          <p:nvPr/>
        </p:nvSpPr>
        <p:spPr>
          <a:xfrm>
            <a:off x="369408" y="198119"/>
            <a:ext cx="38977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0" i="0" u="none" strike="noStrike" baseline="0">
              <a:solidFill>
                <a:srgbClr val="000000"/>
              </a:solidFill>
              <a:latin typeface="Acumin Pro Condensed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/>
              </a:rPr>
              <a:t>Tractor Loan 	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D641AB5-76DF-86E9-F5AF-5CC7E713394D}"/>
              </a:ext>
            </a:extLst>
          </p:cNvPr>
          <p:cNvSpPr txBox="1"/>
          <p:nvPr/>
        </p:nvSpPr>
        <p:spPr>
          <a:xfrm>
            <a:off x="369408" y="598228"/>
            <a:ext cx="38977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Pickup Truck Loan 	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9BF3E87-26B1-5970-B01A-695E2A2435E1}"/>
              </a:ext>
            </a:extLst>
          </p:cNvPr>
          <p:cNvSpPr txBox="1"/>
          <p:nvPr/>
        </p:nvSpPr>
        <p:spPr>
          <a:xfrm>
            <a:off x="369408" y="939906"/>
            <a:ext cx="38977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Equipment Loan 	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FF9AD0B-2D1E-BEE5-E14E-15AFBF0C13B3}"/>
              </a:ext>
            </a:extLst>
          </p:cNvPr>
          <p:cNvSpPr txBox="1"/>
          <p:nvPr/>
        </p:nvSpPr>
        <p:spPr>
          <a:xfrm>
            <a:off x="369408" y="1340015"/>
            <a:ext cx="38977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Barn Loan 	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E689CF1-F128-DAA1-FAD1-799C495770D4}"/>
              </a:ext>
            </a:extLst>
          </p:cNvPr>
          <p:cNvSpPr txBox="1"/>
          <p:nvPr/>
        </p:nvSpPr>
        <p:spPr>
          <a:xfrm>
            <a:off x="369408" y="1681692"/>
            <a:ext cx="3897792" cy="80021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8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Farm Mortgage 	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CEA7095E-84DE-47C0-9AA2-0B1586D9D184}"/>
              </a:ext>
            </a:extLst>
          </p:cNvPr>
          <p:cNvSpPr txBox="1"/>
          <p:nvPr/>
        </p:nvSpPr>
        <p:spPr>
          <a:xfrm>
            <a:off x="4267200" y="314983"/>
            <a:ext cx="20828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$96,319 	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C40A87A-5A0C-2468-16BB-D17A3D30240D}"/>
              </a:ext>
            </a:extLst>
          </p:cNvPr>
          <p:cNvSpPr txBox="1"/>
          <p:nvPr/>
        </p:nvSpPr>
        <p:spPr>
          <a:xfrm>
            <a:off x="4267200" y="689000"/>
            <a:ext cx="20828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$11,482 	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3AE0F6-8DC9-8B16-AA1C-B1D6534F695E}"/>
              </a:ext>
            </a:extLst>
          </p:cNvPr>
          <p:cNvSpPr txBox="1"/>
          <p:nvPr/>
        </p:nvSpPr>
        <p:spPr>
          <a:xfrm>
            <a:off x="4267200" y="1040600"/>
            <a:ext cx="20828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$26,736 	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4760DE-E580-D273-D0DF-557F7990F819}"/>
              </a:ext>
            </a:extLst>
          </p:cNvPr>
          <p:cNvSpPr txBox="1"/>
          <p:nvPr/>
        </p:nvSpPr>
        <p:spPr>
          <a:xfrm>
            <a:off x="4267200" y="1443833"/>
            <a:ext cx="20828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$47,744 	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CC2E3B6F-5A16-5AD0-087F-B0DA40459D2C}"/>
              </a:ext>
            </a:extLst>
          </p:cNvPr>
          <p:cNvSpPr txBox="1"/>
          <p:nvPr/>
        </p:nvSpPr>
        <p:spPr>
          <a:xfrm>
            <a:off x="4267200" y="1782387"/>
            <a:ext cx="2082800" cy="67710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$225,363 	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3934E128-490C-7A62-7E70-9EF60597601D}"/>
              </a:ext>
            </a:extLst>
          </p:cNvPr>
          <p:cNvSpPr txBox="1"/>
          <p:nvPr/>
        </p:nvSpPr>
        <p:spPr>
          <a:xfrm>
            <a:off x="4267200" y="3058106"/>
            <a:ext cx="208280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20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32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(</a:t>
            </a:r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66,932</a:t>
            </a:r>
            <a:r>
              <a:rPr lang="en-US" sz="32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) 	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1B0859D-2663-8BA0-FF96-BEB8AA11E283}"/>
              </a:ext>
            </a:extLst>
          </p:cNvPr>
          <p:cNvSpPr txBox="1"/>
          <p:nvPr/>
        </p:nvSpPr>
        <p:spPr>
          <a:xfrm>
            <a:off x="4267200" y="3642881"/>
            <a:ext cx="2082800" cy="61555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6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$340,712 	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884A1283-AEC5-E256-8CE4-99A9CA0ECB53}"/>
              </a:ext>
            </a:extLst>
          </p:cNvPr>
          <p:cNvSpPr txBox="1"/>
          <p:nvPr/>
        </p:nvSpPr>
        <p:spPr>
          <a:xfrm>
            <a:off x="4267200" y="4288860"/>
            <a:ext cx="208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4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$498,244 	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9ECB48C6-DB23-5369-B573-4DF3EEECDB89}"/>
              </a:ext>
            </a:extLst>
          </p:cNvPr>
          <p:cNvSpPr txBox="1"/>
          <p:nvPr/>
        </p:nvSpPr>
        <p:spPr>
          <a:xfrm>
            <a:off x="4267200" y="5121779"/>
            <a:ext cx="208280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/>
            <a:endParaRPr lang="en-US" sz="1400" b="0" i="0" u="none" strike="noStrike" baseline="0">
              <a:solidFill>
                <a:srgbClr val="000000"/>
              </a:solidFill>
              <a:latin typeface="Acumin Pro Condensed" panose="020B0506020202020204"/>
            </a:endParaRPr>
          </a:p>
          <a:p>
            <a:r>
              <a:rPr lang="en-US" sz="1800" b="0" i="0" u="none" strike="noStrike" baseline="0">
                <a:solidFill>
                  <a:srgbClr val="57585A"/>
                </a:solidFill>
                <a:latin typeface="Acumin Pro Condensed" panose="020B0506020202020204"/>
              </a:rPr>
              <a:t>$3,283,906 	</a:t>
            </a:r>
          </a:p>
        </p:txBody>
      </p:sp>
    </p:spTree>
    <p:extLst>
      <p:ext uri="{BB962C8B-B14F-4D97-AF65-F5344CB8AC3E}">
        <p14:creationId xmlns:p14="http://schemas.microsoft.com/office/powerpoint/2010/main" val="36115542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8" grpId="0"/>
      <p:bldP spid="10" grpId="0"/>
      <p:bldP spid="12" grpId="0"/>
      <p:bldP spid="14" grpId="0"/>
      <p:bldP spid="16" grpId="0"/>
      <p:bldP spid="18" grpId="0"/>
      <p:bldP spid="20" grpId="0"/>
      <p:bldP spid="22" grpId="0"/>
      <p:bldP spid="24" grpId="0"/>
      <p:bldP spid="26" grpId="0"/>
      <p:bldP spid="28" grpId="0"/>
      <p:bldP spid="30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8A648DB-0C20-4E29-CE1E-CA823C7224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824162"/>
            <a:ext cx="10515600" cy="1209675"/>
          </a:xfrm>
        </p:spPr>
        <p:txBody>
          <a:bodyPr/>
          <a:lstStyle/>
          <a:p>
            <a:pPr algn="ctr"/>
            <a:r>
              <a:rPr lang="en-US"/>
              <a:t>Any Questions? </a:t>
            </a:r>
          </a:p>
        </p:txBody>
      </p:sp>
    </p:spTree>
    <p:extLst>
      <p:ext uri="{BB962C8B-B14F-4D97-AF65-F5344CB8AC3E}">
        <p14:creationId xmlns:p14="http://schemas.microsoft.com/office/powerpoint/2010/main" val="3920681004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90D0D1-6976-F3DF-599C-8B7B288FC1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cumin Pro Condensed"/>
              </a:rPr>
              <a:t>Danny Jordan 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2678CF-CB3D-3733-51A2-FAF9F4E720E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pPr marL="0" indent="0" algn="ctr">
              <a:buNone/>
            </a:pPr>
            <a:r>
              <a:rPr lang="en-US">
                <a:latin typeface="Acumin Pro Condensed"/>
              </a:rPr>
              <a:t>DJordan@HorizonFC.com</a:t>
            </a:r>
            <a:endParaRPr lang="en-US"/>
          </a:p>
          <a:p>
            <a:pPr marL="0" indent="0" algn="ctr">
              <a:buNone/>
            </a:pPr>
            <a:r>
              <a:rPr lang="en-US">
                <a:latin typeface="Acumin Pro Condensed"/>
              </a:rPr>
              <a:t>717.693.2430 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091850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42F801-1C31-E165-A33C-E9F738487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>
                <a:latin typeface="Acumin Pro Condensed"/>
              </a:rPr>
              <a:t>Break 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0637539-6E91-A776-54D1-04297167731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305442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0CE3E4-0117-F686-4028-4988D8B63D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D1D80E5-809B-23AE-F79D-0C7C7ED2B581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/>
              <a:t>Alumni Spotlight </a:t>
            </a:r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6AAB61F2-A1B8-6499-D1F4-C93331CB3D3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64177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4CFB1E-A239-3C2D-0487-D0B2FE85FC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Course Wrap-up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378669-5C5B-49E6-6B37-50D8C6A379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cumin Pro Condensed"/>
              </a:rPr>
              <a:t>Complete all five of your eLearning modules and the course evaluation in FCU</a:t>
            </a:r>
          </a:p>
          <a:p>
            <a:r>
              <a:rPr lang="en-US">
                <a:latin typeface="Acumin Pro Condensed"/>
              </a:rPr>
              <a:t>All class assignments and modules need to be completed by </a:t>
            </a:r>
            <a:r>
              <a:rPr lang="en-US" b="1">
                <a:latin typeface="Acumin Pro Condensed"/>
              </a:rPr>
              <a:t>March 20, 2026 </a:t>
            </a:r>
            <a:r>
              <a:rPr lang="en-US">
                <a:latin typeface="Acumin Pro Condensed"/>
              </a:rPr>
              <a:t>to be eligible for the course fee scholarship reimbursement.</a:t>
            </a:r>
          </a:p>
          <a:p>
            <a:pPr lvl="1">
              <a:buFont typeface="Courier New" panose="020B0604020202020204" pitchFamily="34" charset="0"/>
              <a:buChar char="o"/>
            </a:pPr>
            <a:r>
              <a:rPr lang="en-US">
                <a:latin typeface="Acumin Pro Condensed"/>
              </a:rPr>
              <a:t>If you paid via credit card, your reimbursement will be refunded to to your credit card on file. </a:t>
            </a:r>
            <a:endParaRPr lang="en-US"/>
          </a:p>
          <a:p>
            <a:r>
              <a:rPr lang="en-US">
                <a:latin typeface="Acumin Pro Condensed"/>
              </a:rPr>
              <a:t> If you plan to take Year 2, registration will open next Fall and the course will follow a similar structure. </a:t>
            </a:r>
          </a:p>
          <a:p>
            <a:pPr marL="0" indent="0">
              <a:buNone/>
            </a:pPr>
            <a:endParaRPr lang="en-US"/>
          </a:p>
          <a:p>
            <a:endParaRPr lang="en-US"/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8178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76C7063-CA40-A623-FE87-AF2E5A99846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>
                <a:latin typeface="Acumin Pro Condensed"/>
              </a:rPr>
              <a:t>Webinar Survey</a:t>
            </a:r>
            <a:endParaRPr lang="en-US"/>
          </a:p>
        </p:txBody>
      </p:sp>
      <p:sp>
        <p:nvSpPr>
          <p:cNvPr id="5" name="Subtitle 4">
            <a:extLst>
              <a:ext uri="{FF2B5EF4-FFF2-40B4-BE49-F238E27FC236}">
                <a16:creationId xmlns:a16="http://schemas.microsoft.com/office/drawing/2014/main" id="{7EF1634F-FDC6-B0B3-48AC-6516ACAE91E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solidFill>
                  <a:srgbClr val="000000"/>
                </a:solidFill>
                <a:latin typeface="Acumin Pro Condensed"/>
                <a:ea typeface="Calibri"/>
                <a:cs typeface="Calibri"/>
                <a:hlinkClick r:id="rId2"/>
              </a:rPr>
              <a:t>https://www.surveymonkey.com/r/7RF2LRR</a:t>
            </a:r>
            <a:endParaRPr lang="en-US"/>
          </a:p>
          <a:p>
            <a:endParaRPr lang="en-US">
              <a:solidFill>
                <a:srgbClr val="000000"/>
              </a:solidFill>
              <a:ea typeface="Calibri"/>
              <a:cs typeface="Calibri"/>
            </a:endParaRPr>
          </a:p>
          <a:p>
            <a:endParaRPr lang="en-US">
              <a:solidFill>
                <a:srgbClr val="7F7F7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1535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5CB5CA-5F8D-3F24-BACE-579F587F3B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Questions?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89D5AC-310B-C4E4-2BD8-EC376F24EC0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905125"/>
            <a:ext cx="10515600" cy="1619250"/>
          </a:xfrm>
        </p:spPr>
        <p:txBody>
          <a:bodyPr/>
          <a:lstStyle/>
          <a:p>
            <a:pPr marL="0" indent="0" algn="ctr">
              <a:buNone/>
            </a:pPr>
            <a:r>
              <a:rPr lang="en-US"/>
              <a:t>Johanna Rohrer </a:t>
            </a:r>
          </a:p>
          <a:p>
            <a:pPr marL="0" indent="0" algn="ctr">
              <a:buNone/>
            </a:pPr>
            <a:r>
              <a:rPr lang="en-US">
                <a:hlinkClick r:id="rId2"/>
              </a:rPr>
              <a:t>Jrohrer@HorizonFC.com</a:t>
            </a:r>
            <a:endParaRPr lang="en-US"/>
          </a:p>
          <a:p>
            <a:pPr marL="0" indent="0" algn="ctr">
              <a:buNone/>
            </a:pPr>
            <a:r>
              <a:rPr lang="en-US"/>
              <a:t>717.740.1561</a:t>
            </a:r>
          </a:p>
        </p:txBody>
      </p:sp>
    </p:spTree>
    <p:extLst>
      <p:ext uri="{BB962C8B-B14F-4D97-AF65-F5344CB8AC3E}">
        <p14:creationId xmlns:p14="http://schemas.microsoft.com/office/powerpoint/2010/main" val="20885376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15F3E-D0D3-3F6F-CA77-C0CE6AF5A36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Introduction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732CD1-561D-CF29-D1D2-6308772B30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74720" y="5007291"/>
            <a:ext cx="5684520" cy="1009652"/>
          </a:xfrm>
        </p:spPr>
        <p:txBody>
          <a:bodyPr/>
          <a:lstStyle/>
          <a:p>
            <a:pPr marL="0" indent="0" algn="ctr" fontAlgn="base">
              <a:buNone/>
            </a:pPr>
            <a:r>
              <a:rPr lang="en-US" b="1"/>
              <a:t>Danny Jordan </a:t>
            </a:r>
            <a:r>
              <a:rPr lang="en-US"/>
              <a:t>​</a:t>
            </a:r>
          </a:p>
          <a:p>
            <a:pPr marL="0" indent="0" algn="ctr" fontAlgn="base">
              <a:buNone/>
            </a:pPr>
            <a:r>
              <a:rPr lang="en-US"/>
              <a:t>YBS Relationship Manager 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26BA06D-F5AF-7F48-C5AD-8B87CB3E4C68}"/>
              </a:ext>
            </a:extLst>
          </p:cNvPr>
          <p:cNvSpPr txBox="1"/>
          <p:nvPr/>
        </p:nvSpPr>
        <p:spPr>
          <a:xfrm>
            <a:off x="4370070" y="2979657"/>
            <a:ext cx="34518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Insert Photo Here</a:t>
            </a:r>
          </a:p>
        </p:txBody>
      </p:sp>
      <p:pic>
        <p:nvPicPr>
          <p:cNvPr id="1026" name="Picture 2" descr="A person standing in front of a tree&#10;&#10;AI-generated content may be incorrect.">
            <a:extLst>
              <a:ext uri="{FF2B5EF4-FFF2-40B4-BE49-F238E27FC236}">
                <a16:creationId xmlns:a16="http://schemas.microsoft.com/office/drawing/2014/main" id="{7FF880D2-C516-89D6-A109-B582A9E605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525" y="1483360"/>
            <a:ext cx="302895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60328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7B21-1E41-3F45-4C7A-02CB8C62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can you expect to learn?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89234-DC08-BE21-9DA3-E0D270725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Understand the purpose of a balance sheet and how it shows your financial position at a point in time</a:t>
            </a:r>
          </a:p>
          <a:p>
            <a:r>
              <a:rPr lang="en-US"/>
              <a:t>Identify and classify assets and liabilities into current and non-current categories</a:t>
            </a:r>
          </a:p>
          <a:p>
            <a:r>
              <a:rPr lang="en-US"/>
              <a:t>Apply the accounting equation: Assets = Liabilities + Owner Equity</a:t>
            </a:r>
          </a:p>
          <a:p>
            <a:r>
              <a:rPr lang="en-US"/>
              <a:t>Interpret key financial indicators like net worth, working capital, and debt-to-asset ratio</a:t>
            </a:r>
          </a:p>
          <a:p>
            <a:r>
              <a:rPr lang="en-US"/>
              <a:t>Build a basic balance sheet for your farm or agribusiness using provided examples</a:t>
            </a:r>
          </a:p>
        </p:txBody>
      </p:sp>
    </p:spTree>
    <p:extLst>
      <p:ext uri="{BB962C8B-B14F-4D97-AF65-F5344CB8AC3E}">
        <p14:creationId xmlns:p14="http://schemas.microsoft.com/office/powerpoint/2010/main" val="1146284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97B21-1E41-3F45-4C7A-02CB8C6212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The Balance Sheet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E789234-DC08-BE21-9DA3-E0D270725EF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>
                <a:latin typeface="Acumin Pro Condensed"/>
                <a:cs typeface="Arial"/>
              </a:rPr>
              <a:t>One of Four Key Financial Statements</a:t>
            </a:r>
          </a:p>
          <a:p>
            <a:r>
              <a:rPr lang="en-US">
                <a:cs typeface="Arial" panose="020B0604020202020204" pitchFamily="34" charset="0"/>
              </a:rPr>
              <a:t>Balance Sheet</a:t>
            </a:r>
          </a:p>
          <a:p>
            <a:pPr lvl="1"/>
            <a:r>
              <a:rPr lang="en-US">
                <a:cs typeface="Arial" panose="020B0604020202020204" pitchFamily="34" charset="0"/>
              </a:rPr>
              <a:t>Statement of Owner Equity</a:t>
            </a:r>
          </a:p>
          <a:p>
            <a:r>
              <a:rPr lang="en-US">
                <a:cs typeface="Arial" panose="020B0604020202020204" pitchFamily="34" charset="0"/>
              </a:rPr>
              <a:t>Income Statement</a:t>
            </a:r>
          </a:p>
          <a:p>
            <a:r>
              <a:rPr lang="en-US">
                <a:cs typeface="Arial" panose="020B0604020202020204" pitchFamily="34" charset="0"/>
              </a:rPr>
              <a:t>Statement of Cash Flows</a:t>
            </a:r>
          </a:p>
          <a:p>
            <a:r>
              <a:rPr lang="en-US">
                <a:cs typeface="Arial" panose="020B0604020202020204" pitchFamily="34" charset="0"/>
              </a:rPr>
              <a:t>Cash Flow Budget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97738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ED97B1-0E22-E1F6-25CE-5581BE36C2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The Substance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452A3B-5CCF-263A-3D97-D53FB7D675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en-US" sz="3200">
                <a:cs typeface="Arial" panose="020B0604020202020204" pitchFamily="34" charset="0"/>
              </a:rPr>
              <a:t> It Tells Us…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Financial position at a point in time</a:t>
            </a:r>
          </a:p>
          <a:p>
            <a:pPr lvl="2"/>
            <a:r>
              <a:rPr lang="en-US" altLang="en-US" sz="2400">
                <a:cs typeface="Arial" panose="020B0604020202020204" pitchFamily="34" charset="0"/>
              </a:rPr>
              <a:t>Equity or Net Worth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3 parts of the accounting equation</a:t>
            </a:r>
          </a:p>
          <a:p>
            <a:pPr lvl="2"/>
            <a:r>
              <a:rPr lang="en-US" altLang="en-US" sz="2400">
                <a:cs typeface="Arial" panose="020B0604020202020204" pitchFamily="34" charset="0"/>
              </a:rPr>
              <a:t>ASSETS = LIABILITIES + OWNER EQUITY</a:t>
            </a:r>
          </a:p>
          <a:p>
            <a:r>
              <a:rPr lang="en-US" altLang="en-US" sz="3200">
                <a:cs typeface="Arial" panose="020B0604020202020204" pitchFamily="34" charset="0"/>
              </a:rPr>
              <a:t> It Contains…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Detail of things owned and owed</a:t>
            </a:r>
          </a:p>
          <a:p>
            <a:pPr lvl="1"/>
            <a:r>
              <a:rPr lang="en-US" altLang="en-US" sz="2800">
                <a:cs typeface="Arial" panose="020B0604020202020204" pitchFamily="34" charset="0"/>
              </a:rPr>
              <a:t>Current and Non-Current class or category</a:t>
            </a:r>
          </a:p>
          <a:p>
            <a:pPr lvl="2"/>
            <a:r>
              <a:rPr lang="en-US" altLang="en-US" sz="2400">
                <a:cs typeface="Arial" panose="020B0604020202020204" pitchFamily="34" charset="0"/>
              </a:rPr>
              <a:t>Sometimes - Current, Intermediate, Long Term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352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192139-AB29-6A42-6AB0-FF716CB076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Which Balance Sheet?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A501488-AB74-574B-E40E-942BD17A62A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The Business</a:t>
            </a:r>
          </a:p>
          <a:p>
            <a:pPr lvl="1"/>
            <a:r>
              <a:rPr lang="en-US"/>
              <a:t>The whole business</a:t>
            </a:r>
          </a:p>
          <a:p>
            <a:pPr lvl="1"/>
            <a:r>
              <a:rPr lang="en-US"/>
              <a:t>A segment (entity) or enterprise thereof</a:t>
            </a:r>
          </a:p>
          <a:p>
            <a:r>
              <a:rPr lang="en-US"/>
              <a:t> Personal</a:t>
            </a:r>
          </a:p>
          <a:p>
            <a:pPr lvl="1"/>
            <a:r>
              <a:rPr lang="en-US"/>
              <a:t>Individual owners</a:t>
            </a:r>
          </a:p>
          <a:p>
            <a:pPr lvl="1"/>
            <a:r>
              <a:rPr lang="en-US"/>
              <a:t>May include a % of the business</a:t>
            </a:r>
          </a:p>
          <a:p>
            <a:r>
              <a:rPr lang="en-US"/>
              <a:t> Consolidated vs. Separate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30793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36E198-84FA-0560-CCE8-1126938D34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/>
              <a:t>Why a Balance Sheet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237510-D418-6CD1-EDC7-F4FEA27A4A9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 vert="horz" lIns="91440" tIns="45720" rIns="91440" bIns="45720" rtlCol="0" anchor="t">
            <a:normAutofit/>
          </a:bodyPr>
          <a:lstStyle/>
          <a:p>
            <a:r>
              <a:rPr lang="en-US" altLang="en-US">
                <a:latin typeface="Acumin Pro Condensed"/>
                <a:cs typeface="Arial"/>
              </a:rPr>
              <a:t> Key Economic Indicators</a:t>
            </a:r>
          </a:p>
          <a:p>
            <a:pPr lvl="1"/>
            <a:r>
              <a:rPr lang="en-US" altLang="en-US">
                <a:latin typeface="Acumin Pro Condensed"/>
                <a:cs typeface="Arial"/>
              </a:rPr>
              <a:t>Net Worth Change</a:t>
            </a:r>
          </a:p>
          <a:p>
            <a:pPr lvl="1"/>
            <a:r>
              <a:rPr lang="en-US" altLang="en-US">
                <a:latin typeface="Acumin Pro Condensed"/>
                <a:cs typeface="Arial"/>
              </a:rPr>
              <a:t>Rates of Return: On Assets, On Equity</a:t>
            </a:r>
          </a:p>
          <a:p>
            <a:pPr lvl="1"/>
            <a:r>
              <a:rPr lang="en-US" altLang="en-US">
                <a:latin typeface="Acumin Pro Condensed"/>
                <a:cs typeface="Arial"/>
              </a:rPr>
              <a:t>Working Capital (Current assets – current liabilities)</a:t>
            </a:r>
          </a:p>
          <a:p>
            <a:pPr lvl="1"/>
            <a:r>
              <a:rPr lang="en-US" altLang="en-US">
                <a:latin typeface="Acumin Pro Condensed"/>
                <a:cs typeface="Arial"/>
              </a:rPr>
              <a:t>Current Ratio</a:t>
            </a:r>
          </a:p>
          <a:p>
            <a:pPr lvl="1"/>
            <a:r>
              <a:rPr lang="en-US" altLang="en-US">
                <a:latin typeface="Acumin Pro Condensed"/>
                <a:cs typeface="Arial"/>
              </a:rPr>
              <a:t>Debt to Asset Ratio</a:t>
            </a:r>
          </a:p>
          <a:p>
            <a:pPr lvl="1"/>
            <a:r>
              <a:rPr lang="en-US" altLang="en-US">
                <a:latin typeface="Acumin Pro Condensed"/>
                <a:cs typeface="Arial"/>
              </a:rPr>
              <a:t>Equity Ratio or Percent Equity</a:t>
            </a:r>
          </a:p>
          <a:p>
            <a:pPr lvl="1"/>
            <a:r>
              <a:rPr lang="en-US" altLang="en-US">
                <a:latin typeface="Acumin Pro Condensed"/>
                <a:cs typeface="Arial"/>
              </a:rPr>
              <a:t>Asset Turnover Rate</a:t>
            </a:r>
          </a:p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101297"/>
      </p:ext>
    </p:extLst>
  </p:cSld>
  <p:clrMapOvr>
    <a:masterClrMapping/>
  </p:clrMapOvr>
</p:sld>
</file>

<file path=ppt/theme/theme1.xml><?xml version="1.0" encoding="utf-8"?>
<a:theme xmlns:a="http://schemas.openxmlformats.org/drawingml/2006/main" name="6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2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7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830F1A6D66E1C4C81127D5B1DE23835" ma:contentTypeVersion="13" ma:contentTypeDescription="Create a new document." ma:contentTypeScope="" ma:versionID="458139b65047cdf872865c70dfc151fd">
  <xsd:schema xmlns:xsd="http://www.w3.org/2001/XMLSchema" xmlns:xs="http://www.w3.org/2001/XMLSchema" xmlns:p="http://schemas.microsoft.com/office/2006/metadata/properties" xmlns:ns2="836c73e7-922e-4c93-b333-048059afdf8d" xmlns:ns3="dd4d55da-8a49-4e9e-b64c-cf4fa3f02aeb" xmlns:ns4="2df2cc11-2dbc-440b-b9d3-252227425636" targetNamespace="http://schemas.microsoft.com/office/2006/metadata/properties" ma:root="true" ma:fieldsID="4b7a24d3081b339aec8905c68c4a135f" ns2:_="" ns3:_="" ns4:_="">
    <xsd:import namespace="836c73e7-922e-4c93-b333-048059afdf8d"/>
    <xsd:import namespace="dd4d55da-8a49-4e9e-b64c-cf4fa3f02aeb"/>
    <xsd:import namespace="2df2cc11-2dbc-440b-b9d3-2522274256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4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36c73e7-922e-4c93-b333-048059afdf8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5" nillable="true" ma:taxonomy="true" ma:internalName="lcf76f155ced4ddcb4097134ff3c332f" ma:taxonomyFieldName="MediaServiceImageTags" ma:displayName="Image Tags" ma:readOnly="false" ma:fieldId="{5cf76f15-5ced-4ddc-b409-7134ff3c332f}" ma:taxonomyMulti="true" ma:sspId="010f3011-af84-49bd-a5a0-0576fb05bc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7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d4d55da-8a49-4e9e-b64c-cf4fa3f02aeb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df2cc11-2dbc-440b-b9d3-252227425636" elementFormDefault="qualified">
    <xsd:import namespace="http://schemas.microsoft.com/office/2006/documentManagement/types"/>
    <xsd:import namespace="http://schemas.microsoft.com/office/infopath/2007/PartnerControls"/>
    <xsd:element name="TaxCatchAll" ma:index="16" nillable="true" ma:displayName="Taxonomy Catch All Column" ma:hidden="true" ma:list="{7cef9fe8-7a2a-4829-96d8-8b54c81a9b94}" ma:internalName="TaxCatchAll" ma:showField="CatchAllData" ma:web="dd4d55da-8a49-4e9e-b64c-cf4fa3f02ae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836c73e7-922e-4c93-b333-048059afdf8d">
      <Terms xmlns="http://schemas.microsoft.com/office/infopath/2007/PartnerControls"/>
    </lcf76f155ced4ddcb4097134ff3c332f>
    <TaxCatchAll xmlns="2df2cc11-2dbc-440b-b9d3-252227425636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14B16020-7073-4ED0-AD4C-E82513362F8F}">
  <ds:schemaRefs>
    <ds:schemaRef ds:uri="2df2cc11-2dbc-440b-b9d3-252227425636"/>
    <ds:schemaRef ds:uri="836c73e7-922e-4c93-b333-048059afdf8d"/>
    <ds:schemaRef ds:uri="dd4d55da-8a49-4e9e-b64c-cf4fa3f02aeb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2.xml><?xml version="1.0" encoding="utf-8"?>
<ds:datastoreItem xmlns:ds="http://schemas.openxmlformats.org/officeDocument/2006/customXml" ds:itemID="{C4448C99-43BC-4616-8113-536A26B6862A}">
  <ds:schemaRefs>
    <ds:schemaRef ds:uri="2df2cc11-2dbc-440b-b9d3-252227425636"/>
    <ds:schemaRef ds:uri="4cca3c3b-2c23-423a-97f5-7780a0ea4ea9"/>
    <ds:schemaRef ds:uri="836c73e7-922e-4c93-b333-048059afdf8d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0B931742-80C1-4D92-BFA7-A2AE56E5B6A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Widescreen</PresentationFormat>
  <Slides>37</Slides>
  <Notes>6</Notes>
  <HiddenSlides>0</HiddenSlide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6_Custom Design</vt:lpstr>
      <vt:lpstr>1_Custom Design</vt:lpstr>
      <vt:lpstr>2_Custom Design</vt:lpstr>
      <vt:lpstr>7_Custom Design</vt:lpstr>
      <vt:lpstr>PowerPoint Presentation</vt:lpstr>
      <vt:lpstr>Agenda for Today </vt:lpstr>
      <vt:lpstr>Balance Sheet Where Do You Stand?</vt:lpstr>
      <vt:lpstr>Introduction </vt:lpstr>
      <vt:lpstr>What can you expect to learn?</vt:lpstr>
      <vt:lpstr>The Balance Sheet</vt:lpstr>
      <vt:lpstr>The Substance </vt:lpstr>
      <vt:lpstr>Which Balance Sheet?</vt:lpstr>
      <vt:lpstr>Why a Balance Sheet</vt:lpstr>
      <vt:lpstr>Timing </vt:lpstr>
      <vt:lpstr>Cost vs. Market Value</vt:lpstr>
      <vt:lpstr>Assets</vt:lpstr>
      <vt:lpstr>Current Assets</vt:lpstr>
      <vt:lpstr>Non-Current Assets </vt:lpstr>
      <vt:lpstr>Determining the Value of Assets </vt:lpstr>
      <vt:lpstr>Liabilities</vt:lpstr>
      <vt:lpstr>Current Liabilities</vt:lpstr>
      <vt:lpstr>Non-Current Liabilities</vt:lpstr>
      <vt:lpstr>Special Considerations</vt:lpstr>
      <vt:lpstr>Special Considerations</vt:lpstr>
      <vt:lpstr>Contingent Liabilities</vt:lpstr>
      <vt:lpstr>Business vs. Personal</vt:lpstr>
      <vt:lpstr>Balance Sheet Summary </vt:lpstr>
      <vt:lpstr>Building A Balance Sheet Exercise</vt:lpstr>
      <vt:lpstr>Balance Sheet Case Study Example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Any Questions? </vt:lpstr>
      <vt:lpstr>Danny Jordan  </vt:lpstr>
      <vt:lpstr>Break </vt:lpstr>
      <vt:lpstr>Alumni Spotlight </vt:lpstr>
      <vt:lpstr>Course Wrap-up </vt:lpstr>
      <vt:lpstr>Webinar Survey</vt:lpstr>
      <vt:lpstr>Questions?</vt:lpstr>
    </vt:vector>
  </TitlesOfParts>
  <Company>AgFirst Farm Credit Bank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Derrick, Phereby</dc:creator>
  <cp:revision>1</cp:revision>
  <dcterms:created xsi:type="dcterms:W3CDTF">2024-08-09T17:52:05Z</dcterms:created>
  <dcterms:modified xsi:type="dcterms:W3CDTF">2026-01-14T18:45:05Z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0x0101004830F1A6D66E1C4C81127D5B1DE23835</vt:lpwstr>
  </property>
  <property fmtid="{D5CDD505-2E9C-101B-9397-08002B2CF9AE}" pid="3" name="MediaServiceImageTags">
    <vt:lpwstr/>
  </property>
</Properties>
</file>